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05" r:id="rId2"/>
    <p:sldId id="304" r:id="rId3"/>
    <p:sldId id="358" r:id="rId4"/>
    <p:sldId id="346" r:id="rId5"/>
    <p:sldId id="348" r:id="rId6"/>
    <p:sldId id="349" r:id="rId7"/>
    <p:sldId id="359" r:id="rId8"/>
    <p:sldId id="351" r:id="rId9"/>
    <p:sldId id="352" r:id="rId10"/>
    <p:sldId id="353" r:id="rId11"/>
    <p:sldId id="360" r:id="rId12"/>
    <p:sldId id="355" r:id="rId13"/>
    <p:sldId id="356" r:id="rId14"/>
    <p:sldId id="357" r:id="rId15"/>
    <p:sldId id="362" r:id="rId16"/>
    <p:sldId id="363" r:id="rId17"/>
    <p:sldId id="364" r:id="rId18"/>
    <p:sldId id="365" r:id="rId19"/>
    <p:sldId id="387" r:id="rId20"/>
    <p:sldId id="386" r:id="rId21"/>
    <p:sldId id="383" r:id="rId22"/>
    <p:sldId id="361" r:id="rId23"/>
    <p:sldId id="291" r:id="rId24"/>
    <p:sldId id="272" r:id="rId25"/>
    <p:sldId id="342" r:id="rId26"/>
    <p:sldId id="379" r:id="rId27"/>
    <p:sldId id="380" r:id="rId28"/>
    <p:sldId id="310" r:id="rId29"/>
    <p:sldId id="296" r:id="rId30"/>
    <p:sldId id="297" r:id="rId31"/>
    <p:sldId id="299" r:id="rId32"/>
    <p:sldId id="300" r:id="rId33"/>
    <p:sldId id="301" r:id="rId34"/>
    <p:sldId id="302" r:id="rId35"/>
    <p:sldId id="303" r:id="rId36"/>
    <p:sldId id="388" r:id="rId37"/>
    <p:sldId id="33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472C4"/>
    <a:srgbClr val="548235"/>
    <a:srgbClr val="0070C0"/>
    <a:srgbClr val="0F9CC7"/>
    <a:srgbClr val="E49C6A"/>
    <a:srgbClr val="ED7D31"/>
    <a:srgbClr val="F4B183"/>
    <a:srgbClr val="FFFF00"/>
    <a:srgbClr val="E334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82" autoAdjust="0"/>
    <p:restoredTop sz="94291" autoAdjust="0"/>
  </p:normalViewPr>
  <p:slideViewPr>
    <p:cSldViewPr snapToGrid="0">
      <p:cViewPr varScale="1">
        <p:scale>
          <a:sx n="69" d="100"/>
          <a:sy n="69" d="100"/>
        </p:scale>
        <p:origin x="948" y="72"/>
      </p:cViewPr>
      <p:guideLst/>
    </p:cSldViewPr>
  </p:slideViewPr>
  <p:notesTextViewPr>
    <p:cViewPr>
      <p:scale>
        <a:sx n="1" d="1"/>
        <a:sy n="1" d="1"/>
      </p:scale>
      <p:origin x="0" y="0"/>
    </p:cViewPr>
  </p:notesTextViewPr>
  <p:sorterViewPr>
    <p:cViewPr>
      <p:scale>
        <a:sx n="100" d="100"/>
        <a:sy n="100" d="100"/>
      </p:scale>
      <p:origin x="0" y="-181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5D1479-C06C-446D-B8C5-94699635E521}" type="datetimeFigureOut">
              <a:rPr lang="en-ID" smtClean="0"/>
              <a:t>30/09/2022</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19D38A-C95B-452B-B09C-DB7C7E476A45}" type="slidenum">
              <a:rPr lang="en-ID" smtClean="0"/>
              <a:t>‹#›</a:t>
            </a:fld>
            <a:endParaRPr lang="en-ID"/>
          </a:p>
        </p:txBody>
      </p:sp>
    </p:spTree>
    <p:extLst>
      <p:ext uri="{BB962C8B-B14F-4D97-AF65-F5344CB8AC3E}">
        <p14:creationId xmlns:p14="http://schemas.microsoft.com/office/powerpoint/2010/main" val="1723736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9319D38A-C95B-452B-B09C-DB7C7E476A45}" type="slidenum">
              <a:rPr lang="en-ID" smtClean="0"/>
              <a:t>15</a:t>
            </a:fld>
            <a:endParaRPr lang="en-ID"/>
          </a:p>
        </p:txBody>
      </p:sp>
    </p:spTree>
    <p:extLst>
      <p:ext uri="{BB962C8B-B14F-4D97-AF65-F5344CB8AC3E}">
        <p14:creationId xmlns:p14="http://schemas.microsoft.com/office/powerpoint/2010/main" val="212742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25695-A37D-4005-B627-9A3DCA43EB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CCC50932-94EB-428B-A430-6B7A6A34AB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9CFE62A0-19DF-40E4-82B4-0F81CFF50FB5}"/>
              </a:ext>
            </a:extLst>
          </p:cNvPr>
          <p:cNvSpPr>
            <a:spLocks noGrp="1"/>
          </p:cNvSpPr>
          <p:nvPr>
            <p:ph type="dt" sz="half" idx="10"/>
          </p:nvPr>
        </p:nvSpPr>
        <p:spPr/>
        <p:txBody>
          <a:bodyPr/>
          <a:lstStyle/>
          <a:p>
            <a:fld id="{EAE1EBDE-166A-40D4-9C31-2581B6024015}" type="datetimeFigureOut">
              <a:rPr lang="en-ID" smtClean="0"/>
              <a:t>30/09/2022</a:t>
            </a:fld>
            <a:endParaRPr lang="en-ID"/>
          </a:p>
        </p:txBody>
      </p:sp>
      <p:sp>
        <p:nvSpPr>
          <p:cNvPr id="5" name="Footer Placeholder 4">
            <a:extLst>
              <a:ext uri="{FF2B5EF4-FFF2-40B4-BE49-F238E27FC236}">
                <a16:creationId xmlns:a16="http://schemas.microsoft.com/office/drawing/2014/main" id="{11093F85-AD2E-4849-9711-69918A46C8A1}"/>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45DBFE42-1B20-478F-8F06-919093D6D3D4}"/>
              </a:ext>
            </a:extLst>
          </p:cNvPr>
          <p:cNvSpPr>
            <a:spLocks noGrp="1"/>
          </p:cNvSpPr>
          <p:nvPr>
            <p:ph type="sldNum" sz="quarter" idx="12"/>
          </p:nvPr>
        </p:nvSpPr>
        <p:spPr/>
        <p:txBody>
          <a:bodyPr/>
          <a:lstStyle/>
          <a:p>
            <a:fld id="{A8B8C72F-F8FC-4B9E-9CA2-ACB7DE821B3D}" type="slidenum">
              <a:rPr lang="en-ID" smtClean="0"/>
              <a:t>‹#›</a:t>
            </a:fld>
            <a:endParaRPr lang="en-ID"/>
          </a:p>
        </p:txBody>
      </p:sp>
    </p:spTree>
    <p:extLst>
      <p:ext uri="{BB962C8B-B14F-4D97-AF65-F5344CB8AC3E}">
        <p14:creationId xmlns:p14="http://schemas.microsoft.com/office/powerpoint/2010/main" val="2055906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8EA1-9103-4717-8108-5AB666303A42}"/>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188E0880-F6BC-416B-9C1A-CDE45EFFE6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B533991C-9359-4BF5-A5FE-B822408FFD8C}"/>
              </a:ext>
            </a:extLst>
          </p:cNvPr>
          <p:cNvSpPr>
            <a:spLocks noGrp="1"/>
          </p:cNvSpPr>
          <p:nvPr>
            <p:ph type="dt" sz="half" idx="10"/>
          </p:nvPr>
        </p:nvSpPr>
        <p:spPr/>
        <p:txBody>
          <a:bodyPr/>
          <a:lstStyle/>
          <a:p>
            <a:fld id="{EAE1EBDE-166A-40D4-9C31-2581B6024015}" type="datetimeFigureOut">
              <a:rPr lang="en-ID" smtClean="0"/>
              <a:t>30/09/2022</a:t>
            </a:fld>
            <a:endParaRPr lang="en-ID"/>
          </a:p>
        </p:txBody>
      </p:sp>
      <p:sp>
        <p:nvSpPr>
          <p:cNvPr id="5" name="Footer Placeholder 4">
            <a:extLst>
              <a:ext uri="{FF2B5EF4-FFF2-40B4-BE49-F238E27FC236}">
                <a16:creationId xmlns:a16="http://schemas.microsoft.com/office/drawing/2014/main" id="{C0D4D2EB-239C-459E-ACAD-1683B603124F}"/>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EC8A6892-9B04-4036-A489-4E84F09A4E4E}"/>
              </a:ext>
            </a:extLst>
          </p:cNvPr>
          <p:cNvSpPr>
            <a:spLocks noGrp="1"/>
          </p:cNvSpPr>
          <p:nvPr>
            <p:ph type="sldNum" sz="quarter" idx="12"/>
          </p:nvPr>
        </p:nvSpPr>
        <p:spPr/>
        <p:txBody>
          <a:bodyPr/>
          <a:lstStyle/>
          <a:p>
            <a:fld id="{A8B8C72F-F8FC-4B9E-9CA2-ACB7DE821B3D}" type="slidenum">
              <a:rPr lang="en-ID" smtClean="0"/>
              <a:t>‹#›</a:t>
            </a:fld>
            <a:endParaRPr lang="en-ID"/>
          </a:p>
        </p:txBody>
      </p:sp>
    </p:spTree>
    <p:extLst>
      <p:ext uri="{BB962C8B-B14F-4D97-AF65-F5344CB8AC3E}">
        <p14:creationId xmlns:p14="http://schemas.microsoft.com/office/powerpoint/2010/main" val="1095985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0E58E4-A800-430D-8073-6469EA5F76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164EEFC1-2A7E-4E9A-85F5-B0FD77DDF7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95C7F415-1059-4806-AE2F-3872C032AEC8}"/>
              </a:ext>
            </a:extLst>
          </p:cNvPr>
          <p:cNvSpPr>
            <a:spLocks noGrp="1"/>
          </p:cNvSpPr>
          <p:nvPr>
            <p:ph type="dt" sz="half" idx="10"/>
          </p:nvPr>
        </p:nvSpPr>
        <p:spPr/>
        <p:txBody>
          <a:bodyPr/>
          <a:lstStyle/>
          <a:p>
            <a:fld id="{EAE1EBDE-166A-40D4-9C31-2581B6024015}" type="datetimeFigureOut">
              <a:rPr lang="en-ID" smtClean="0"/>
              <a:t>30/09/2022</a:t>
            </a:fld>
            <a:endParaRPr lang="en-ID"/>
          </a:p>
        </p:txBody>
      </p:sp>
      <p:sp>
        <p:nvSpPr>
          <p:cNvPr id="5" name="Footer Placeholder 4">
            <a:extLst>
              <a:ext uri="{FF2B5EF4-FFF2-40B4-BE49-F238E27FC236}">
                <a16:creationId xmlns:a16="http://schemas.microsoft.com/office/drawing/2014/main" id="{6E5DF842-14D4-4574-A410-728AA89FF5CC}"/>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8975D5C5-C892-42C8-85B2-D3232324183A}"/>
              </a:ext>
            </a:extLst>
          </p:cNvPr>
          <p:cNvSpPr>
            <a:spLocks noGrp="1"/>
          </p:cNvSpPr>
          <p:nvPr>
            <p:ph type="sldNum" sz="quarter" idx="12"/>
          </p:nvPr>
        </p:nvSpPr>
        <p:spPr/>
        <p:txBody>
          <a:bodyPr/>
          <a:lstStyle/>
          <a:p>
            <a:fld id="{A8B8C72F-F8FC-4B9E-9CA2-ACB7DE821B3D}" type="slidenum">
              <a:rPr lang="en-ID" smtClean="0"/>
              <a:t>‹#›</a:t>
            </a:fld>
            <a:endParaRPr lang="en-ID"/>
          </a:p>
        </p:txBody>
      </p:sp>
    </p:spTree>
    <p:extLst>
      <p:ext uri="{BB962C8B-B14F-4D97-AF65-F5344CB8AC3E}">
        <p14:creationId xmlns:p14="http://schemas.microsoft.com/office/powerpoint/2010/main" val="2706470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4D90B-23F6-4797-8D8A-33C23D42D501}"/>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FB70CF3F-8E30-48C6-A682-2F2B4A0BE8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409F0C2D-19D2-4529-97F9-3789A82B88ED}"/>
              </a:ext>
            </a:extLst>
          </p:cNvPr>
          <p:cNvSpPr>
            <a:spLocks noGrp="1"/>
          </p:cNvSpPr>
          <p:nvPr>
            <p:ph type="dt" sz="half" idx="10"/>
          </p:nvPr>
        </p:nvSpPr>
        <p:spPr/>
        <p:txBody>
          <a:bodyPr/>
          <a:lstStyle/>
          <a:p>
            <a:fld id="{EAE1EBDE-166A-40D4-9C31-2581B6024015}" type="datetimeFigureOut">
              <a:rPr lang="en-ID" smtClean="0"/>
              <a:t>30/09/2022</a:t>
            </a:fld>
            <a:endParaRPr lang="en-ID"/>
          </a:p>
        </p:txBody>
      </p:sp>
      <p:sp>
        <p:nvSpPr>
          <p:cNvPr id="5" name="Footer Placeholder 4">
            <a:extLst>
              <a:ext uri="{FF2B5EF4-FFF2-40B4-BE49-F238E27FC236}">
                <a16:creationId xmlns:a16="http://schemas.microsoft.com/office/drawing/2014/main" id="{A6FD401B-AF0F-43F8-8C49-14B04DCBC39F}"/>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5DC87DE7-ACAA-41F1-8F9D-F175AC753831}"/>
              </a:ext>
            </a:extLst>
          </p:cNvPr>
          <p:cNvSpPr>
            <a:spLocks noGrp="1"/>
          </p:cNvSpPr>
          <p:nvPr>
            <p:ph type="sldNum" sz="quarter" idx="12"/>
          </p:nvPr>
        </p:nvSpPr>
        <p:spPr/>
        <p:txBody>
          <a:bodyPr/>
          <a:lstStyle/>
          <a:p>
            <a:fld id="{A8B8C72F-F8FC-4B9E-9CA2-ACB7DE821B3D}" type="slidenum">
              <a:rPr lang="en-ID" smtClean="0"/>
              <a:t>‹#›</a:t>
            </a:fld>
            <a:endParaRPr lang="en-ID"/>
          </a:p>
        </p:txBody>
      </p:sp>
    </p:spTree>
    <p:extLst>
      <p:ext uri="{BB962C8B-B14F-4D97-AF65-F5344CB8AC3E}">
        <p14:creationId xmlns:p14="http://schemas.microsoft.com/office/powerpoint/2010/main" val="3016710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45456-32D2-400C-A904-2F8A858DD5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A5C721AE-001C-496E-8A4E-AEED30550D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72D251-FFFC-4228-AD8A-58737E6395FB}"/>
              </a:ext>
            </a:extLst>
          </p:cNvPr>
          <p:cNvSpPr>
            <a:spLocks noGrp="1"/>
          </p:cNvSpPr>
          <p:nvPr>
            <p:ph type="dt" sz="half" idx="10"/>
          </p:nvPr>
        </p:nvSpPr>
        <p:spPr/>
        <p:txBody>
          <a:bodyPr/>
          <a:lstStyle/>
          <a:p>
            <a:fld id="{EAE1EBDE-166A-40D4-9C31-2581B6024015}" type="datetimeFigureOut">
              <a:rPr lang="en-ID" smtClean="0"/>
              <a:t>30/09/2022</a:t>
            </a:fld>
            <a:endParaRPr lang="en-ID"/>
          </a:p>
        </p:txBody>
      </p:sp>
      <p:sp>
        <p:nvSpPr>
          <p:cNvPr id="5" name="Footer Placeholder 4">
            <a:extLst>
              <a:ext uri="{FF2B5EF4-FFF2-40B4-BE49-F238E27FC236}">
                <a16:creationId xmlns:a16="http://schemas.microsoft.com/office/drawing/2014/main" id="{E77FA8BF-DA2B-41E1-ABB9-CA933EB9D655}"/>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DED73056-977C-4235-A135-EED61BF9ED57}"/>
              </a:ext>
            </a:extLst>
          </p:cNvPr>
          <p:cNvSpPr>
            <a:spLocks noGrp="1"/>
          </p:cNvSpPr>
          <p:nvPr>
            <p:ph type="sldNum" sz="quarter" idx="12"/>
          </p:nvPr>
        </p:nvSpPr>
        <p:spPr/>
        <p:txBody>
          <a:bodyPr/>
          <a:lstStyle/>
          <a:p>
            <a:fld id="{A8B8C72F-F8FC-4B9E-9CA2-ACB7DE821B3D}" type="slidenum">
              <a:rPr lang="en-ID" smtClean="0"/>
              <a:t>‹#›</a:t>
            </a:fld>
            <a:endParaRPr lang="en-ID"/>
          </a:p>
        </p:txBody>
      </p:sp>
    </p:spTree>
    <p:extLst>
      <p:ext uri="{BB962C8B-B14F-4D97-AF65-F5344CB8AC3E}">
        <p14:creationId xmlns:p14="http://schemas.microsoft.com/office/powerpoint/2010/main" val="1021368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CE433-2C9C-43CA-8539-C2D9B19B6410}"/>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1A6072C2-BB1D-4F31-B47D-5A8C21D08C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B6127536-1162-4757-A310-1F8FCEAFEA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0BD7EC35-61EF-48E0-BE4F-71DDDF151A3C}"/>
              </a:ext>
            </a:extLst>
          </p:cNvPr>
          <p:cNvSpPr>
            <a:spLocks noGrp="1"/>
          </p:cNvSpPr>
          <p:nvPr>
            <p:ph type="dt" sz="half" idx="10"/>
          </p:nvPr>
        </p:nvSpPr>
        <p:spPr/>
        <p:txBody>
          <a:bodyPr/>
          <a:lstStyle/>
          <a:p>
            <a:fld id="{EAE1EBDE-166A-40D4-9C31-2581B6024015}" type="datetimeFigureOut">
              <a:rPr lang="en-ID" smtClean="0"/>
              <a:t>30/09/2022</a:t>
            </a:fld>
            <a:endParaRPr lang="en-ID"/>
          </a:p>
        </p:txBody>
      </p:sp>
      <p:sp>
        <p:nvSpPr>
          <p:cNvPr id="6" name="Footer Placeholder 5">
            <a:extLst>
              <a:ext uri="{FF2B5EF4-FFF2-40B4-BE49-F238E27FC236}">
                <a16:creationId xmlns:a16="http://schemas.microsoft.com/office/drawing/2014/main" id="{AC5F2345-1CBF-41AA-85C0-15152C697589}"/>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0A499322-55D4-4AEB-9437-5E44CBD50B81}"/>
              </a:ext>
            </a:extLst>
          </p:cNvPr>
          <p:cNvSpPr>
            <a:spLocks noGrp="1"/>
          </p:cNvSpPr>
          <p:nvPr>
            <p:ph type="sldNum" sz="quarter" idx="12"/>
          </p:nvPr>
        </p:nvSpPr>
        <p:spPr/>
        <p:txBody>
          <a:bodyPr/>
          <a:lstStyle/>
          <a:p>
            <a:fld id="{A8B8C72F-F8FC-4B9E-9CA2-ACB7DE821B3D}" type="slidenum">
              <a:rPr lang="en-ID" smtClean="0"/>
              <a:t>‹#›</a:t>
            </a:fld>
            <a:endParaRPr lang="en-ID"/>
          </a:p>
        </p:txBody>
      </p:sp>
    </p:spTree>
    <p:extLst>
      <p:ext uri="{BB962C8B-B14F-4D97-AF65-F5344CB8AC3E}">
        <p14:creationId xmlns:p14="http://schemas.microsoft.com/office/powerpoint/2010/main" val="1578777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CD26A-CBB4-49FE-AEE1-E4039EEB3452}"/>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7D87DDF9-4CB2-47D6-9873-F756A21390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F23A9F-D683-4698-B15E-695BEB19FC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6B2E6AB7-DFB1-4F6E-A1E1-1823BD70DD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D4321F-0ADC-4511-BBFA-9299AA0AF0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C4842260-1DF8-43CA-8712-69E73D9D5A21}"/>
              </a:ext>
            </a:extLst>
          </p:cNvPr>
          <p:cNvSpPr>
            <a:spLocks noGrp="1"/>
          </p:cNvSpPr>
          <p:nvPr>
            <p:ph type="dt" sz="half" idx="10"/>
          </p:nvPr>
        </p:nvSpPr>
        <p:spPr/>
        <p:txBody>
          <a:bodyPr/>
          <a:lstStyle/>
          <a:p>
            <a:fld id="{EAE1EBDE-166A-40D4-9C31-2581B6024015}" type="datetimeFigureOut">
              <a:rPr lang="en-ID" smtClean="0"/>
              <a:t>30/09/2022</a:t>
            </a:fld>
            <a:endParaRPr lang="en-ID"/>
          </a:p>
        </p:txBody>
      </p:sp>
      <p:sp>
        <p:nvSpPr>
          <p:cNvPr id="8" name="Footer Placeholder 7">
            <a:extLst>
              <a:ext uri="{FF2B5EF4-FFF2-40B4-BE49-F238E27FC236}">
                <a16:creationId xmlns:a16="http://schemas.microsoft.com/office/drawing/2014/main" id="{D7D3864B-55C4-432B-B6DD-7BFC4F1A8E17}"/>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57521D28-6BD5-465D-86C7-59D6E563190F}"/>
              </a:ext>
            </a:extLst>
          </p:cNvPr>
          <p:cNvSpPr>
            <a:spLocks noGrp="1"/>
          </p:cNvSpPr>
          <p:nvPr>
            <p:ph type="sldNum" sz="quarter" idx="12"/>
          </p:nvPr>
        </p:nvSpPr>
        <p:spPr/>
        <p:txBody>
          <a:bodyPr/>
          <a:lstStyle/>
          <a:p>
            <a:fld id="{A8B8C72F-F8FC-4B9E-9CA2-ACB7DE821B3D}" type="slidenum">
              <a:rPr lang="en-ID" smtClean="0"/>
              <a:t>‹#›</a:t>
            </a:fld>
            <a:endParaRPr lang="en-ID"/>
          </a:p>
        </p:txBody>
      </p:sp>
    </p:spTree>
    <p:extLst>
      <p:ext uri="{BB962C8B-B14F-4D97-AF65-F5344CB8AC3E}">
        <p14:creationId xmlns:p14="http://schemas.microsoft.com/office/powerpoint/2010/main" val="616010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A4560-9543-4F6F-B45E-0296315B9576}"/>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079A5968-DCEF-42EB-8526-CA7C48D13BFC}"/>
              </a:ext>
            </a:extLst>
          </p:cNvPr>
          <p:cNvSpPr>
            <a:spLocks noGrp="1"/>
          </p:cNvSpPr>
          <p:nvPr>
            <p:ph type="dt" sz="half" idx="10"/>
          </p:nvPr>
        </p:nvSpPr>
        <p:spPr/>
        <p:txBody>
          <a:bodyPr/>
          <a:lstStyle/>
          <a:p>
            <a:fld id="{EAE1EBDE-166A-40D4-9C31-2581B6024015}" type="datetimeFigureOut">
              <a:rPr lang="en-ID" smtClean="0"/>
              <a:t>30/09/2022</a:t>
            </a:fld>
            <a:endParaRPr lang="en-ID"/>
          </a:p>
        </p:txBody>
      </p:sp>
      <p:sp>
        <p:nvSpPr>
          <p:cNvPr id="4" name="Footer Placeholder 3">
            <a:extLst>
              <a:ext uri="{FF2B5EF4-FFF2-40B4-BE49-F238E27FC236}">
                <a16:creationId xmlns:a16="http://schemas.microsoft.com/office/drawing/2014/main" id="{3D9670BA-7C26-4BC3-82DF-39B480A17A23}"/>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32FAAE42-12DA-4B9B-A5E8-B2CB515497F0}"/>
              </a:ext>
            </a:extLst>
          </p:cNvPr>
          <p:cNvSpPr>
            <a:spLocks noGrp="1"/>
          </p:cNvSpPr>
          <p:nvPr>
            <p:ph type="sldNum" sz="quarter" idx="12"/>
          </p:nvPr>
        </p:nvSpPr>
        <p:spPr/>
        <p:txBody>
          <a:bodyPr/>
          <a:lstStyle/>
          <a:p>
            <a:fld id="{A8B8C72F-F8FC-4B9E-9CA2-ACB7DE821B3D}" type="slidenum">
              <a:rPr lang="en-ID" smtClean="0"/>
              <a:t>‹#›</a:t>
            </a:fld>
            <a:endParaRPr lang="en-ID"/>
          </a:p>
        </p:txBody>
      </p:sp>
    </p:spTree>
    <p:extLst>
      <p:ext uri="{BB962C8B-B14F-4D97-AF65-F5344CB8AC3E}">
        <p14:creationId xmlns:p14="http://schemas.microsoft.com/office/powerpoint/2010/main" val="1145465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1FE3C1-70C6-42D7-8E4D-06D9A1484D27}"/>
              </a:ext>
            </a:extLst>
          </p:cNvPr>
          <p:cNvSpPr>
            <a:spLocks noGrp="1"/>
          </p:cNvSpPr>
          <p:nvPr>
            <p:ph type="dt" sz="half" idx="10"/>
          </p:nvPr>
        </p:nvSpPr>
        <p:spPr/>
        <p:txBody>
          <a:bodyPr/>
          <a:lstStyle/>
          <a:p>
            <a:fld id="{EAE1EBDE-166A-40D4-9C31-2581B6024015}" type="datetimeFigureOut">
              <a:rPr lang="en-ID" smtClean="0"/>
              <a:t>30/09/2022</a:t>
            </a:fld>
            <a:endParaRPr lang="en-ID"/>
          </a:p>
        </p:txBody>
      </p:sp>
      <p:sp>
        <p:nvSpPr>
          <p:cNvPr id="3" name="Footer Placeholder 2">
            <a:extLst>
              <a:ext uri="{FF2B5EF4-FFF2-40B4-BE49-F238E27FC236}">
                <a16:creationId xmlns:a16="http://schemas.microsoft.com/office/drawing/2014/main" id="{BEF9970C-D4A0-435D-BACC-C937F8587294}"/>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A271BF82-3368-43C5-853A-779B7F00F704}"/>
              </a:ext>
            </a:extLst>
          </p:cNvPr>
          <p:cNvSpPr>
            <a:spLocks noGrp="1"/>
          </p:cNvSpPr>
          <p:nvPr>
            <p:ph type="sldNum" sz="quarter" idx="12"/>
          </p:nvPr>
        </p:nvSpPr>
        <p:spPr/>
        <p:txBody>
          <a:bodyPr/>
          <a:lstStyle/>
          <a:p>
            <a:fld id="{A8B8C72F-F8FC-4B9E-9CA2-ACB7DE821B3D}" type="slidenum">
              <a:rPr lang="en-ID" smtClean="0"/>
              <a:t>‹#›</a:t>
            </a:fld>
            <a:endParaRPr lang="en-ID"/>
          </a:p>
        </p:txBody>
      </p:sp>
    </p:spTree>
    <p:extLst>
      <p:ext uri="{BB962C8B-B14F-4D97-AF65-F5344CB8AC3E}">
        <p14:creationId xmlns:p14="http://schemas.microsoft.com/office/powerpoint/2010/main" val="3139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56A6B-E7A3-42C6-8ACD-ABA628744A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A6EE48AD-5AE2-457E-9935-9940582584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7C33B498-CB90-40E6-89ED-96963044AD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B6D947-B532-48F8-9291-D3FC2C282490}"/>
              </a:ext>
            </a:extLst>
          </p:cNvPr>
          <p:cNvSpPr>
            <a:spLocks noGrp="1"/>
          </p:cNvSpPr>
          <p:nvPr>
            <p:ph type="dt" sz="half" idx="10"/>
          </p:nvPr>
        </p:nvSpPr>
        <p:spPr/>
        <p:txBody>
          <a:bodyPr/>
          <a:lstStyle/>
          <a:p>
            <a:fld id="{EAE1EBDE-166A-40D4-9C31-2581B6024015}" type="datetimeFigureOut">
              <a:rPr lang="en-ID" smtClean="0"/>
              <a:t>30/09/2022</a:t>
            </a:fld>
            <a:endParaRPr lang="en-ID"/>
          </a:p>
        </p:txBody>
      </p:sp>
      <p:sp>
        <p:nvSpPr>
          <p:cNvPr id="6" name="Footer Placeholder 5">
            <a:extLst>
              <a:ext uri="{FF2B5EF4-FFF2-40B4-BE49-F238E27FC236}">
                <a16:creationId xmlns:a16="http://schemas.microsoft.com/office/drawing/2014/main" id="{AA69058B-9CE2-43C2-8DB8-274091EEE85B}"/>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1352B6BF-675A-46B0-B79B-913F673EA910}"/>
              </a:ext>
            </a:extLst>
          </p:cNvPr>
          <p:cNvSpPr>
            <a:spLocks noGrp="1"/>
          </p:cNvSpPr>
          <p:nvPr>
            <p:ph type="sldNum" sz="quarter" idx="12"/>
          </p:nvPr>
        </p:nvSpPr>
        <p:spPr/>
        <p:txBody>
          <a:bodyPr/>
          <a:lstStyle/>
          <a:p>
            <a:fld id="{A8B8C72F-F8FC-4B9E-9CA2-ACB7DE821B3D}" type="slidenum">
              <a:rPr lang="en-ID" smtClean="0"/>
              <a:t>‹#›</a:t>
            </a:fld>
            <a:endParaRPr lang="en-ID"/>
          </a:p>
        </p:txBody>
      </p:sp>
    </p:spTree>
    <p:extLst>
      <p:ext uri="{BB962C8B-B14F-4D97-AF65-F5344CB8AC3E}">
        <p14:creationId xmlns:p14="http://schemas.microsoft.com/office/powerpoint/2010/main" val="1922675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5CB4-74D3-4C53-9087-71DC03CB18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10E6B13C-5EC5-4C3B-938B-AF91D61132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F2DFDA9D-8F1B-4940-9E48-7C97FA2E9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B8B3C3-13BB-4B22-A773-1A4F748C561C}"/>
              </a:ext>
            </a:extLst>
          </p:cNvPr>
          <p:cNvSpPr>
            <a:spLocks noGrp="1"/>
          </p:cNvSpPr>
          <p:nvPr>
            <p:ph type="dt" sz="half" idx="10"/>
          </p:nvPr>
        </p:nvSpPr>
        <p:spPr/>
        <p:txBody>
          <a:bodyPr/>
          <a:lstStyle/>
          <a:p>
            <a:fld id="{EAE1EBDE-166A-40D4-9C31-2581B6024015}" type="datetimeFigureOut">
              <a:rPr lang="en-ID" smtClean="0"/>
              <a:t>30/09/2022</a:t>
            </a:fld>
            <a:endParaRPr lang="en-ID"/>
          </a:p>
        </p:txBody>
      </p:sp>
      <p:sp>
        <p:nvSpPr>
          <p:cNvPr id="6" name="Footer Placeholder 5">
            <a:extLst>
              <a:ext uri="{FF2B5EF4-FFF2-40B4-BE49-F238E27FC236}">
                <a16:creationId xmlns:a16="http://schemas.microsoft.com/office/drawing/2014/main" id="{F9526462-4EF4-46A0-9120-606193C77C70}"/>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9F10066A-55E8-4483-B397-64B52FC266A9}"/>
              </a:ext>
            </a:extLst>
          </p:cNvPr>
          <p:cNvSpPr>
            <a:spLocks noGrp="1"/>
          </p:cNvSpPr>
          <p:nvPr>
            <p:ph type="sldNum" sz="quarter" idx="12"/>
          </p:nvPr>
        </p:nvSpPr>
        <p:spPr/>
        <p:txBody>
          <a:bodyPr/>
          <a:lstStyle/>
          <a:p>
            <a:fld id="{A8B8C72F-F8FC-4B9E-9CA2-ACB7DE821B3D}" type="slidenum">
              <a:rPr lang="en-ID" smtClean="0"/>
              <a:t>‹#›</a:t>
            </a:fld>
            <a:endParaRPr lang="en-ID"/>
          </a:p>
        </p:txBody>
      </p:sp>
    </p:spTree>
    <p:extLst>
      <p:ext uri="{BB962C8B-B14F-4D97-AF65-F5344CB8AC3E}">
        <p14:creationId xmlns:p14="http://schemas.microsoft.com/office/powerpoint/2010/main" val="5954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F2EBC0-29FD-49D5-BA88-EECB907B16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73F5371A-7AB3-4EC2-B393-B07608C5C1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901EA0D6-1CF7-4799-9335-D3B0DAD8A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E1EBDE-166A-40D4-9C31-2581B6024015}" type="datetimeFigureOut">
              <a:rPr lang="en-ID" smtClean="0"/>
              <a:t>30/09/2022</a:t>
            </a:fld>
            <a:endParaRPr lang="en-ID"/>
          </a:p>
        </p:txBody>
      </p:sp>
      <p:sp>
        <p:nvSpPr>
          <p:cNvPr id="5" name="Footer Placeholder 4">
            <a:extLst>
              <a:ext uri="{FF2B5EF4-FFF2-40B4-BE49-F238E27FC236}">
                <a16:creationId xmlns:a16="http://schemas.microsoft.com/office/drawing/2014/main" id="{36270C84-5AA4-48B5-8277-16A1540FAC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A97897A5-B921-4608-89D2-6DF512559D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8C72F-F8FC-4B9E-9CA2-ACB7DE821B3D}" type="slidenum">
              <a:rPr lang="en-ID" smtClean="0"/>
              <a:t>‹#›</a:t>
            </a:fld>
            <a:endParaRPr lang="en-ID"/>
          </a:p>
        </p:txBody>
      </p:sp>
    </p:spTree>
    <p:extLst>
      <p:ext uri="{BB962C8B-B14F-4D97-AF65-F5344CB8AC3E}">
        <p14:creationId xmlns:p14="http://schemas.microsoft.com/office/powerpoint/2010/main" val="1684064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jfif"/><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tx2"/>
          </a:solidFill>
        </p:spPr>
      </p:pic>
      <p:sp>
        <p:nvSpPr>
          <p:cNvPr id="4" name="Rectangle 3"/>
          <p:cNvSpPr/>
          <p:nvPr/>
        </p:nvSpPr>
        <p:spPr>
          <a:xfrm>
            <a:off x="1794903" y="1179494"/>
            <a:ext cx="8628168" cy="2062103"/>
          </a:xfrm>
          <a:prstGeom prst="rect">
            <a:avLst/>
          </a:prstGeom>
        </p:spPr>
        <p:txBody>
          <a:bodyPr wrap="square">
            <a:spAutoFit/>
          </a:bodyPr>
          <a:lstStyle/>
          <a:p>
            <a:pPr algn="ctr"/>
            <a:r>
              <a:rPr lang="id-ID" sz="3200" b="1" dirty="0" smtClean="0">
                <a:latin typeface="Cambria" panose="02040503050406030204" pitchFamily="18" charset="0"/>
                <a:ea typeface="Cambria" panose="02040503050406030204" pitchFamily="18" charset="0"/>
              </a:rPr>
              <a:t>MASTERPLAN </a:t>
            </a:r>
            <a:r>
              <a:rPr lang="en-US" sz="3200" b="1" dirty="0" smtClean="0">
                <a:latin typeface="Cambria" panose="02040503050406030204" pitchFamily="18" charset="0"/>
                <a:ea typeface="Cambria" panose="02040503050406030204" pitchFamily="18" charset="0"/>
              </a:rPr>
              <a:t>RENCANA</a:t>
            </a:r>
          </a:p>
          <a:p>
            <a:pPr algn="ctr"/>
            <a:r>
              <a:rPr lang="en-US" sz="3200" b="1" dirty="0" smtClean="0">
                <a:latin typeface="Cambria" panose="02040503050406030204" pitchFamily="18" charset="0"/>
                <a:ea typeface="Cambria" panose="02040503050406030204" pitchFamily="18" charset="0"/>
              </a:rPr>
              <a:t>DESA WISATA BUDAYA</a:t>
            </a:r>
          </a:p>
          <a:p>
            <a:pPr algn="ctr"/>
            <a:r>
              <a:rPr lang="en-US" sz="3200" b="1" dirty="0" smtClean="0">
                <a:latin typeface="Cambria" panose="02040503050406030204" pitchFamily="18" charset="0"/>
                <a:ea typeface="Cambria" panose="02040503050406030204" pitchFamily="18" charset="0"/>
              </a:rPr>
              <a:t>KALURAHAN GARI, KAPANEWON WONOSARI,</a:t>
            </a:r>
          </a:p>
          <a:p>
            <a:pPr algn="ctr"/>
            <a:r>
              <a:rPr lang="en-US" sz="3200" b="1" dirty="0" smtClean="0">
                <a:latin typeface="Cambria" panose="02040503050406030204" pitchFamily="18" charset="0"/>
                <a:ea typeface="Cambria" panose="02040503050406030204" pitchFamily="18" charset="0"/>
              </a:rPr>
              <a:t>KABUPATEN GUNUNGKIDUL</a:t>
            </a:r>
            <a:endParaRPr lang="en-US" sz="3200" dirty="0">
              <a:latin typeface="Cambria" panose="02040503050406030204" pitchFamily="18" charset="0"/>
              <a:ea typeface="Cambria" panose="02040503050406030204" pitchFamily="18" charset="0"/>
            </a:endParaRPr>
          </a:p>
        </p:txBody>
      </p:sp>
      <p:sp>
        <p:nvSpPr>
          <p:cNvPr id="10" name="TextBox 9"/>
          <p:cNvSpPr txBox="1"/>
          <p:nvPr/>
        </p:nvSpPr>
        <p:spPr>
          <a:xfrm>
            <a:off x="5715000" y="5498307"/>
            <a:ext cx="1066800" cy="584775"/>
          </a:xfrm>
          <a:prstGeom prst="rect">
            <a:avLst/>
          </a:prstGeom>
          <a:noFill/>
        </p:spPr>
        <p:txBody>
          <a:bodyPr wrap="square" rtlCol="0">
            <a:spAutoFit/>
          </a:bodyPr>
          <a:lstStyle/>
          <a:p>
            <a:r>
              <a:rPr lang="en-US" sz="3200" b="1" dirty="0"/>
              <a:t>2022</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23071" y="5382314"/>
            <a:ext cx="1219200" cy="1219200"/>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39584" y="5382314"/>
            <a:ext cx="1255319" cy="1255319"/>
          </a:xfrm>
          <a:prstGeom prst="rect">
            <a:avLst/>
          </a:prstGeom>
        </p:spPr>
      </p:pic>
    </p:spTree>
    <p:extLst>
      <p:ext uri="{BB962C8B-B14F-4D97-AF65-F5344CB8AC3E}">
        <p14:creationId xmlns:p14="http://schemas.microsoft.com/office/powerpoint/2010/main" val="79501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93044" y="392668"/>
            <a:ext cx="1425518" cy="523220"/>
          </a:xfrm>
          <a:prstGeom prst="rect">
            <a:avLst/>
          </a:prstGeom>
        </p:spPr>
        <p:txBody>
          <a:bodyPr wrap="none">
            <a:spAutoFit/>
          </a:bodyPr>
          <a:lstStyle/>
          <a:p>
            <a:r>
              <a:rPr lang="en-US" sz="2800" b="1" dirty="0" err="1"/>
              <a:t>Sasaran</a:t>
            </a:r>
            <a:r>
              <a:rPr lang="en-US" sz="2800" b="1" dirty="0"/>
              <a:t> </a:t>
            </a:r>
          </a:p>
        </p:txBody>
      </p:sp>
      <p:grpSp>
        <p:nvGrpSpPr>
          <p:cNvPr id="9" name="Group 8"/>
          <p:cNvGrpSpPr/>
          <p:nvPr/>
        </p:nvGrpSpPr>
        <p:grpSpPr>
          <a:xfrm>
            <a:off x="1668216" y="108778"/>
            <a:ext cx="1034223" cy="1034223"/>
            <a:chOff x="144215" y="34243"/>
            <a:chExt cx="1034223" cy="1034223"/>
          </a:xfrm>
        </p:grpSpPr>
        <p:sp>
          <p:nvSpPr>
            <p:cNvPr id="10" name="Oval 9"/>
            <p:cNvSpPr/>
            <p:nvPr/>
          </p:nvSpPr>
          <p:spPr>
            <a:xfrm>
              <a:off x="144215" y="34243"/>
              <a:ext cx="1034223" cy="103422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000" dirty="0"/>
            </a:p>
          </p:txBody>
        </p:sp>
        <p:sp>
          <p:nvSpPr>
            <p:cNvPr id="11" name="Rectangle 10"/>
            <p:cNvSpPr/>
            <p:nvPr/>
          </p:nvSpPr>
          <p:spPr>
            <a:xfrm>
              <a:off x="263489" y="152400"/>
              <a:ext cx="867545" cy="707886"/>
            </a:xfrm>
            <a:prstGeom prst="rect">
              <a:avLst/>
            </a:prstGeom>
          </p:spPr>
          <p:txBody>
            <a:bodyPr wrap="none">
              <a:spAutoFit/>
            </a:bodyPr>
            <a:lstStyle/>
            <a:p>
              <a:r>
                <a:rPr lang="en-US" sz="4000" b="1" dirty="0"/>
                <a:t>2</a:t>
              </a:r>
              <a:r>
                <a:rPr lang="id-ID" sz="4000" b="1" dirty="0"/>
                <a:t>.3</a:t>
              </a:r>
              <a:endParaRPr lang="en-US" sz="4000" b="1" dirty="0"/>
            </a:p>
          </p:txBody>
        </p:sp>
      </p:grpSp>
      <p:sp>
        <p:nvSpPr>
          <p:cNvPr id="7" name="Rectangle 6">
            <a:extLst>
              <a:ext uri="{FF2B5EF4-FFF2-40B4-BE49-F238E27FC236}">
                <a16:creationId xmlns:a16="http://schemas.microsoft.com/office/drawing/2014/main" id="{B9AEBAC5-FBF6-4300-868C-3F24CFB462DA}"/>
              </a:ext>
            </a:extLst>
          </p:cNvPr>
          <p:cNvSpPr/>
          <p:nvPr/>
        </p:nvSpPr>
        <p:spPr>
          <a:xfrm>
            <a:off x="1738851" y="1465812"/>
            <a:ext cx="9067693" cy="2862322"/>
          </a:xfrm>
          <a:prstGeom prst="rect">
            <a:avLst/>
          </a:prstGeom>
        </p:spPr>
        <p:txBody>
          <a:bodyPr wrap="square">
            <a:spAutoFit/>
          </a:bodyPr>
          <a:lstStyle/>
          <a:p>
            <a:pPr>
              <a:lnSpc>
                <a:spcPts val="2400"/>
              </a:lnSpc>
            </a:pPr>
            <a:r>
              <a:rPr lang="fi-FI" dirty="0">
                <a:latin typeface="Cambria" panose="02040503050406030204" pitchFamily="18" charset="0"/>
                <a:ea typeface="Cambria" panose="02040503050406030204" pitchFamily="18" charset="0"/>
              </a:rPr>
              <a:t>Sasaran yang ingin dicapai adalah :</a:t>
            </a:r>
          </a:p>
          <a:p>
            <a:pPr marL="285750" indent="-285750">
              <a:lnSpc>
                <a:spcPts val="2400"/>
              </a:lnSpc>
              <a:buFont typeface="Arial" pitchFamily="34" charset="0"/>
              <a:buChar char="•"/>
            </a:pPr>
            <a:r>
              <a:rPr lang="fi-FI" dirty="0">
                <a:latin typeface="Cambria" panose="02040503050406030204" pitchFamily="18" charset="0"/>
                <a:ea typeface="Cambria" panose="02040503050406030204" pitchFamily="18" charset="0"/>
              </a:rPr>
              <a:t>Terumuskannya berbagai potensi </a:t>
            </a:r>
            <a:r>
              <a:rPr lang="fi-FI" dirty="0" smtClean="0">
                <a:latin typeface="Cambria" panose="02040503050406030204" pitchFamily="18" charset="0"/>
                <a:ea typeface="Cambria" panose="02040503050406030204" pitchFamily="18" charset="0"/>
              </a:rPr>
              <a:t>Desa Wisata Budaya di Gari</a:t>
            </a:r>
          </a:p>
          <a:p>
            <a:pPr marL="285750" indent="-285750">
              <a:lnSpc>
                <a:spcPts val="2400"/>
              </a:lnSpc>
              <a:buFont typeface="Arial" pitchFamily="34" charset="0"/>
              <a:buChar char="•"/>
            </a:pPr>
            <a:r>
              <a:rPr lang="fi-FI" dirty="0" smtClean="0">
                <a:latin typeface="Cambria" panose="02040503050406030204" pitchFamily="18" charset="0"/>
                <a:ea typeface="Cambria" panose="02040503050406030204" pitchFamily="18" charset="0"/>
              </a:rPr>
              <a:t>Tersedianya </a:t>
            </a:r>
            <a:r>
              <a:rPr lang="fi-FI" dirty="0">
                <a:latin typeface="Cambria" panose="02040503050406030204" pitchFamily="18" charset="0"/>
                <a:ea typeface="Cambria" panose="02040503050406030204" pitchFamily="18" charset="0"/>
              </a:rPr>
              <a:t>peta </a:t>
            </a:r>
            <a:r>
              <a:rPr lang="fi-FI" dirty="0" smtClean="0">
                <a:latin typeface="Cambria" panose="02040503050406030204" pitchFamily="18" charset="0"/>
                <a:ea typeface="Cambria" panose="02040503050406030204" pitchFamily="18" charset="0"/>
              </a:rPr>
              <a:t>potensi </a:t>
            </a:r>
            <a:r>
              <a:rPr lang="fi-FI" dirty="0">
                <a:latin typeface="Cambria" panose="02040503050406030204" pitchFamily="18" charset="0"/>
                <a:ea typeface="Cambria" panose="02040503050406030204" pitchFamily="18" charset="0"/>
              </a:rPr>
              <a:t>baik inti maupun penunjang yang akan </a:t>
            </a:r>
            <a:r>
              <a:rPr lang="fi-FI" dirty="0" smtClean="0">
                <a:latin typeface="Cambria" panose="02040503050406030204" pitchFamily="18" charset="0"/>
                <a:ea typeface="Cambria" panose="02040503050406030204" pitchFamily="18" charset="0"/>
              </a:rPr>
              <a:t>dikembangkan</a:t>
            </a:r>
          </a:p>
          <a:p>
            <a:pPr marL="285750" indent="-285750">
              <a:lnSpc>
                <a:spcPts val="2400"/>
              </a:lnSpc>
              <a:buFont typeface="Arial" pitchFamily="34" charset="0"/>
              <a:buChar char="•"/>
            </a:pPr>
            <a:r>
              <a:rPr lang="fi-FI" dirty="0" smtClean="0">
                <a:latin typeface="Cambria" panose="02040503050406030204" pitchFamily="18" charset="0"/>
                <a:ea typeface="Cambria" panose="02040503050406030204" pitchFamily="18" charset="0"/>
              </a:rPr>
              <a:t>Teridentifikasinya </a:t>
            </a:r>
            <a:r>
              <a:rPr lang="fi-FI" dirty="0">
                <a:latin typeface="Cambria" panose="02040503050406030204" pitchFamily="18" charset="0"/>
                <a:ea typeface="Cambria" panose="02040503050406030204" pitchFamily="18" charset="0"/>
              </a:rPr>
              <a:t>kebutuhan lahan, kebutuhan sarana prasarana  dan siteplan kawasan </a:t>
            </a:r>
            <a:endParaRPr lang="fi-FI" dirty="0" smtClean="0">
              <a:latin typeface="Cambria" panose="02040503050406030204" pitchFamily="18" charset="0"/>
              <a:ea typeface="Cambria" panose="02040503050406030204" pitchFamily="18" charset="0"/>
            </a:endParaRPr>
          </a:p>
          <a:p>
            <a:pPr marL="285750" indent="-285750">
              <a:lnSpc>
                <a:spcPts val="2400"/>
              </a:lnSpc>
              <a:buFont typeface="Arial" pitchFamily="34" charset="0"/>
              <a:buChar char="•"/>
            </a:pPr>
            <a:r>
              <a:rPr lang="fi-FI" dirty="0" smtClean="0">
                <a:latin typeface="Cambria" panose="02040503050406030204" pitchFamily="18" charset="0"/>
                <a:ea typeface="Cambria" panose="02040503050406030204" pitchFamily="18" charset="0"/>
              </a:rPr>
              <a:t>Tersedianya </a:t>
            </a:r>
            <a:r>
              <a:rPr lang="fi-FI" dirty="0">
                <a:latin typeface="Cambria" panose="02040503050406030204" pitchFamily="18" charset="0"/>
                <a:ea typeface="Cambria" panose="02040503050406030204" pitchFamily="18" charset="0"/>
              </a:rPr>
              <a:t>arahan kebijakan dan strategi pengembangan Kawasan dengan beberapa skema pendanaan dan kerjasama;</a:t>
            </a:r>
          </a:p>
          <a:p>
            <a:pPr marL="285750" indent="-285750">
              <a:lnSpc>
                <a:spcPts val="2400"/>
              </a:lnSpc>
              <a:buFont typeface="Arial" pitchFamily="34" charset="0"/>
              <a:buChar char="•"/>
            </a:pPr>
            <a:r>
              <a:rPr lang="fi-FI" dirty="0">
                <a:latin typeface="Cambria" panose="02040503050406030204" pitchFamily="18" charset="0"/>
                <a:ea typeface="Cambria" panose="02040503050406030204" pitchFamily="18" charset="0"/>
              </a:rPr>
              <a:t>Tersedianya arahan keberlanjutan pengelolaan obyek wisata;</a:t>
            </a:r>
          </a:p>
          <a:p>
            <a:pPr marL="285750" indent="-285750">
              <a:lnSpc>
                <a:spcPts val="2400"/>
              </a:lnSpc>
              <a:buFont typeface="Arial" pitchFamily="34" charset="0"/>
              <a:buChar char="•"/>
            </a:pPr>
            <a:r>
              <a:rPr lang="fi-FI" dirty="0">
                <a:latin typeface="Cambria" panose="02040503050406030204" pitchFamily="18" charset="0"/>
                <a:ea typeface="Cambria" panose="02040503050406030204" pitchFamily="18" charset="0"/>
              </a:rPr>
              <a:t>Tersusunnya Masterplan </a:t>
            </a:r>
            <a:r>
              <a:rPr lang="fi-FI" dirty="0" smtClean="0">
                <a:latin typeface="Cambria" panose="02040503050406030204" pitchFamily="18" charset="0"/>
                <a:ea typeface="Cambria" panose="02040503050406030204" pitchFamily="18" charset="0"/>
              </a:rPr>
              <a:t>Pengembangan Destinasi </a:t>
            </a:r>
            <a:r>
              <a:rPr lang="fi-FI" dirty="0">
                <a:latin typeface="Cambria" panose="02040503050406030204" pitchFamily="18" charset="0"/>
                <a:ea typeface="Cambria" panose="02040503050406030204" pitchFamily="18" charset="0"/>
              </a:rPr>
              <a:t>Desa Wisata </a:t>
            </a:r>
            <a:r>
              <a:rPr lang="fi-FI" dirty="0" smtClean="0">
                <a:latin typeface="Cambria" panose="02040503050406030204" pitchFamily="18" charset="0"/>
                <a:ea typeface="Cambria" panose="02040503050406030204" pitchFamily="18" charset="0"/>
              </a:rPr>
              <a:t>Budaya</a:t>
            </a:r>
          </a:p>
          <a:p>
            <a:pPr marL="285750" indent="-285750">
              <a:lnSpc>
                <a:spcPts val="2400"/>
              </a:lnSpc>
              <a:buFont typeface="Arial" pitchFamily="34" charset="0"/>
              <a:buChar char="•"/>
            </a:pPr>
            <a:r>
              <a:rPr lang="fi-FI" dirty="0" smtClean="0">
                <a:latin typeface="Cambria" panose="02040503050406030204" pitchFamily="18" charset="0"/>
                <a:ea typeface="Cambria" panose="02040503050406030204" pitchFamily="18" charset="0"/>
              </a:rPr>
              <a:t>Tersusunnya </a:t>
            </a:r>
            <a:r>
              <a:rPr lang="fi-FI" dirty="0">
                <a:latin typeface="Cambria" panose="02040503050406030204" pitchFamily="18" charset="0"/>
                <a:ea typeface="Cambria" panose="02040503050406030204" pitchFamily="18" charset="0"/>
              </a:rPr>
              <a:t>Rencana Tindak (Action Plan</a:t>
            </a:r>
            <a:r>
              <a:rPr lang="fi-FI" dirty="0" smtClean="0">
                <a:latin typeface="Cambria" panose="02040503050406030204" pitchFamily="18" charset="0"/>
                <a:ea typeface="Cambria" panose="02040503050406030204" pitchFamily="18" charset="0"/>
              </a:rPr>
              <a:t>)</a:t>
            </a:r>
            <a:endParaRPr lang="fi-FI"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2505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7ACF71-7601-4EEA-9340-985A8E29A5BB}"/>
              </a:ext>
            </a:extLst>
          </p:cNvPr>
          <p:cNvGrpSpPr/>
          <p:nvPr/>
        </p:nvGrpSpPr>
        <p:grpSpPr>
          <a:xfrm>
            <a:off x="-35783" y="0"/>
            <a:ext cx="12263564" cy="6858000"/>
            <a:chOff x="-35783" y="0"/>
            <a:chExt cx="12263564" cy="6858000"/>
          </a:xfrm>
          <a:solidFill>
            <a:schemeClr val="tx2"/>
          </a:solidFill>
        </p:grpSpPr>
        <p:pic>
          <p:nvPicPr>
            <p:cNvPr id="3" name="Picture 2">
              <a:extLst>
                <a:ext uri="{FF2B5EF4-FFF2-40B4-BE49-F238E27FC236}">
                  <a16:creationId xmlns:a16="http://schemas.microsoft.com/office/drawing/2014/main" id="{5D6E6EF4-79AF-4C84-8DD0-6E3663330F2F}"/>
                </a:ext>
              </a:extLst>
            </p:cNvPr>
            <p:cNvPicPr>
              <a:picLocks noChangeAspect="1"/>
            </p:cNvPicPr>
            <p:nvPr/>
          </p:nvPicPr>
          <p:blipFill rotWithShape="1">
            <a:blip r:embed="rId2">
              <a:alphaModFix amt="70000"/>
              <a:extLst>
                <a:ext uri="{28A0092B-C50C-407E-A947-70E740481C1C}">
                  <a14:useLocalDpi xmlns:a14="http://schemas.microsoft.com/office/drawing/2010/main"/>
                </a:ext>
              </a:extLst>
            </a:blip>
            <a:srcRect l="-1" r="-1"/>
            <a:stretch/>
          </p:blipFill>
          <p:spPr>
            <a:xfrm>
              <a:off x="-35783" y="0"/>
              <a:ext cx="12227781" cy="6858000"/>
            </a:xfrm>
            <a:prstGeom prst="rect">
              <a:avLst/>
            </a:prstGeom>
            <a:grpFill/>
          </p:spPr>
        </p:pic>
        <p:pic>
          <p:nvPicPr>
            <p:cNvPr id="4" name="Picture 3">
              <a:extLst>
                <a:ext uri="{FF2B5EF4-FFF2-40B4-BE49-F238E27FC236}">
                  <a16:creationId xmlns:a16="http://schemas.microsoft.com/office/drawing/2014/main" id="{E2CD991F-EEE8-4C8E-B502-7BDEBBFCBEDA}"/>
                </a:ext>
              </a:extLst>
            </p:cNvPr>
            <p:cNvPicPr>
              <a:picLocks noChangeAspect="1"/>
            </p:cNvPicPr>
            <p:nvPr/>
          </p:nvPicPr>
          <p:blipFill rotWithShape="1">
            <a:blip r:embed="rId3">
              <a:alphaModFix/>
              <a:extLst>
                <a:ext uri="{28A0092B-C50C-407E-A947-70E740481C1C}">
                  <a14:useLocalDpi xmlns:a14="http://schemas.microsoft.com/office/drawing/2010/main"/>
                </a:ext>
              </a:extLst>
            </a:blip>
            <a:srcRect b="37151"/>
            <a:stretch/>
          </p:blipFill>
          <p:spPr>
            <a:xfrm>
              <a:off x="0" y="6343915"/>
              <a:ext cx="12227781" cy="514085"/>
            </a:xfrm>
            <a:prstGeom prst="rect">
              <a:avLst/>
            </a:prstGeom>
            <a:grpFill/>
          </p:spPr>
        </p:pic>
      </p:grpSp>
      <p:sp>
        <p:nvSpPr>
          <p:cNvPr id="6" name="Rectangle 5">
            <a:extLst>
              <a:ext uri="{FF2B5EF4-FFF2-40B4-BE49-F238E27FC236}">
                <a16:creationId xmlns:a16="http://schemas.microsoft.com/office/drawing/2014/main" id="{814B6F36-BE89-476A-8A73-C10407320F92}"/>
              </a:ext>
            </a:extLst>
          </p:cNvPr>
          <p:cNvSpPr/>
          <p:nvPr/>
        </p:nvSpPr>
        <p:spPr>
          <a:xfrm>
            <a:off x="4381656" y="2718506"/>
            <a:ext cx="4930965" cy="1077218"/>
          </a:xfrm>
          <a:prstGeom prst="rect">
            <a:avLst/>
          </a:prstGeom>
        </p:spPr>
        <p:txBody>
          <a:bodyPr wrap="none">
            <a:spAutoFit/>
          </a:bodyPr>
          <a:lstStyle/>
          <a:p>
            <a:pPr>
              <a:lnSpc>
                <a:spcPct val="200000"/>
              </a:lnSpc>
            </a:pPr>
            <a:r>
              <a:rPr lang="en-US" sz="3200" b="1" u="sng" dirty="0"/>
              <a:t>3. ALUR PIKIR DAN METODE</a:t>
            </a:r>
          </a:p>
        </p:txBody>
      </p:sp>
    </p:spTree>
    <p:extLst>
      <p:ext uri="{BB962C8B-B14F-4D97-AF65-F5344CB8AC3E}">
        <p14:creationId xmlns:p14="http://schemas.microsoft.com/office/powerpoint/2010/main" val="1100233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68216" y="429492"/>
            <a:ext cx="9105899" cy="6127499"/>
            <a:chOff x="47808" y="344977"/>
            <a:chExt cx="9105899" cy="6127499"/>
          </a:xfrm>
        </p:grpSpPr>
        <p:grpSp>
          <p:nvGrpSpPr>
            <p:cNvPr id="2" name="Group 1"/>
            <p:cNvGrpSpPr/>
            <p:nvPr/>
          </p:nvGrpSpPr>
          <p:grpSpPr>
            <a:xfrm>
              <a:off x="47808" y="344977"/>
              <a:ext cx="9105899" cy="6127499"/>
              <a:chOff x="19050" y="344977"/>
              <a:chExt cx="9105899" cy="6127499"/>
            </a:xfrm>
          </p:grpSpPr>
          <p:sp>
            <p:nvSpPr>
              <p:cNvPr id="20" name="Rectangle: Rounded Corners 131">
                <a:extLst>
                  <a:ext uri="{FF2B5EF4-FFF2-40B4-BE49-F238E27FC236}">
                    <a16:creationId xmlns:a16="http://schemas.microsoft.com/office/drawing/2014/main" id="{EE001E30-7FE3-487D-A1EA-C14D2B9AF9B6}"/>
                  </a:ext>
                </a:extLst>
              </p:cNvPr>
              <p:cNvSpPr/>
              <p:nvPr/>
            </p:nvSpPr>
            <p:spPr>
              <a:xfrm>
                <a:off x="19050" y="2826773"/>
                <a:ext cx="3631609" cy="1448902"/>
              </a:xfrm>
              <a:prstGeom prst="roundRect">
                <a:avLst/>
              </a:prstGeom>
              <a:solidFill>
                <a:schemeClr val="tx2">
                  <a:lumMod val="60000"/>
                  <a:lumOff val="40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dirty="0"/>
                  <a:t>EKSISTING </a:t>
                </a:r>
                <a:r>
                  <a:rPr lang="en-US" sz="2000" b="1" dirty="0" smtClean="0"/>
                  <a:t>DESA GARI</a:t>
                </a:r>
                <a:endParaRPr lang="en-US" sz="2000" b="1" dirty="0"/>
              </a:p>
            </p:txBody>
          </p:sp>
          <p:sp>
            <p:nvSpPr>
              <p:cNvPr id="21" name="Rectangle: Rounded Corners 134">
                <a:extLst>
                  <a:ext uri="{FF2B5EF4-FFF2-40B4-BE49-F238E27FC236}">
                    <a16:creationId xmlns:a16="http://schemas.microsoft.com/office/drawing/2014/main" id="{B3239DA8-576F-43F8-99CB-1EAE438CD364}"/>
                  </a:ext>
                </a:extLst>
              </p:cNvPr>
              <p:cNvSpPr/>
              <p:nvPr/>
            </p:nvSpPr>
            <p:spPr>
              <a:xfrm>
                <a:off x="1784238" y="344977"/>
                <a:ext cx="3424596" cy="1786899"/>
              </a:xfrm>
              <a:prstGeom prst="roundRect">
                <a:avLst/>
              </a:prstGeom>
              <a:solidFill>
                <a:schemeClr val="accent3"/>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b="1" dirty="0" err="1"/>
                  <a:t>Pendekatan</a:t>
                </a:r>
                <a:r>
                  <a:rPr lang="en-US" sz="2000" b="1" dirty="0"/>
                  <a:t>: </a:t>
                </a:r>
              </a:p>
              <a:p>
                <a:pPr marL="342900" indent="-342900">
                  <a:buFontTx/>
                  <a:buAutoNum type="arabicPeriod"/>
                  <a:defRPr/>
                </a:pPr>
                <a:r>
                  <a:rPr lang="en-US" sz="2000" dirty="0" err="1"/>
                  <a:t>Komponen</a:t>
                </a:r>
                <a:r>
                  <a:rPr lang="en-US" sz="2000" dirty="0"/>
                  <a:t> </a:t>
                </a:r>
                <a:r>
                  <a:rPr lang="en-US" sz="2000" dirty="0" smtClean="0"/>
                  <a:t>pariwisata-4A (</a:t>
                </a:r>
                <a:r>
                  <a:rPr lang="en-US" sz="2000" dirty="0" err="1" smtClean="0"/>
                  <a:t>Atraksi</a:t>
                </a:r>
                <a:r>
                  <a:rPr lang="en-US" sz="2000" dirty="0" smtClean="0"/>
                  <a:t>, </a:t>
                </a:r>
                <a:r>
                  <a:rPr lang="en-US" sz="2000" dirty="0" err="1" smtClean="0"/>
                  <a:t>Aksesibilitas</a:t>
                </a:r>
                <a:r>
                  <a:rPr lang="en-US" sz="2000" dirty="0" smtClean="0"/>
                  <a:t>, </a:t>
                </a:r>
                <a:r>
                  <a:rPr lang="en-US" sz="2000" dirty="0" err="1" smtClean="0"/>
                  <a:t>Amenitas</a:t>
                </a:r>
                <a:r>
                  <a:rPr lang="en-US" sz="2000" dirty="0" smtClean="0"/>
                  <a:t>, </a:t>
                </a:r>
                <a:r>
                  <a:rPr lang="en-US" sz="2000" dirty="0" err="1" smtClean="0"/>
                  <a:t>Ancilliary</a:t>
                </a:r>
                <a:r>
                  <a:rPr lang="en-US" sz="2000" dirty="0" smtClean="0"/>
                  <a:t>)</a:t>
                </a:r>
                <a:endParaRPr lang="en-US" sz="2000" dirty="0"/>
              </a:p>
              <a:p>
                <a:pPr marL="342900" indent="-342900">
                  <a:buFontTx/>
                  <a:buAutoNum type="arabicPeriod"/>
                  <a:defRPr/>
                </a:pPr>
                <a:r>
                  <a:rPr lang="en-US" sz="2000" dirty="0" err="1" smtClean="0"/>
                  <a:t>Konsep</a:t>
                </a:r>
                <a:r>
                  <a:rPr lang="en-US" sz="2000" dirty="0" smtClean="0"/>
                  <a:t> </a:t>
                </a:r>
                <a:r>
                  <a:rPr lang="en-US" sz="2000" dirty="0" err="1" smtClean="0"/>
                  <a:t>Desa</a:t>
                </a:r>
                <a:r>
                  <a:rPr lang="en-US" sz="2000" dirty="0" smtClean="0"/>
                  <a:t> </a:t>
                </a:r>
                <a:r>
                  <a:rPr lang="en-US" sz="2000" dirty="0" err="1" smtClean="0"/>
                  <a:t>Wisata</a:t>
                </a:r>
                <a:r>
                  <a:rPr lang="en-US" sz="2000" dirty="0" smtClean="0"/>
                  <a:t> </a:t>
                </a:r>
                <a:r>
                  <a:rPr lang="en-US" sz="2000" dirty="0" err="1" smtClean="0"/>
                  <a:t>Budaya</a:t>
                </a:r>
                <a:r>
                  <a:rPr lang="en-US" sz="2000" dirty="0" smtClean="0"/>
                  <a:t> </a:t>
                </a:r>
                <a:endParaRPr lang="en-US" sz="2000" dirty="0"/>
              </a:p>
            </p:txBody>
          </p:sp>
          <p:sp>
            <p:nvSpPr>
              <p:cNvPr id="22" name="Rectangle: Rounded Corners 134">
                <a:extLst>
                  <a:ext uri="{FF2B5EF4-FFF2-40B4-BE49-F238E27FC236}">
                    <a16:creationId xmlns:a16="http://schemas.microsoft.com/office/drawing/2014/main" id="{B3239DA8-576F-43F8-99CB-1EAE438CD364}"/>
                  </a:ext>
                </a:extLst>
              </p:cNvPr>
              <p:cNvSpPr/>
              <p:nvPr/>
            </p:nvSpPr>
            <p:spPr>
              <a:xfrm>
                <a:off x="1784239" y="4804797"/>
                <a:ext cx="3243376" cy="1667679"/>
              </a:xfrm>
              <a:prstGeom prst="roundRect">
                <a:avLst/>
              </a:prstGeom>
              <a:solidFill>
                <a:schemeClr val="accent3"/>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400" b="1" dirty="0"/>
                  <a:t>RUMUSAN PERMASALAHAN :</a:t>
                </a:r>
              </a:p>
              <a:p>
                <a:pPr marL="285750" indent="-285750">
                  <a:buFont typeface="Arial" panose="020B0604020202020204" pitchFamily="34" charset="0"/>
                  <a:buChar char="•"/>
                  <a:defRPr/>
                </a:pPr>
                <a:r>
                  <a:rPr lang="en-US" sz="1400" b="1" dirty="0" err="1" smtClean="0"/>
                  <a:t>Masih</a:t>
                </a:r>
                <a:r>
                  <a:rPr lang="en-US" sz="1400" b="1" dirty="0" smtClean="0"/>
                  <a:t> </a:t>
                </a:r>
                <a:r>
                  <a:rPr lang="en-US" sz="1400" b="1" dirty="0" err="1" smtClean="0"/>
                  <a:t>ada</a:t>
                </a:r>
                <a:r>
                  <a:rPr lang="en-US" sz="1400" b="1" dirty="0" smtClean="0"/>
                  <a:t> </a:t>
                </a:r>
                <a:r>
                  <a:rPr lang="en-US" sz="1400" b="1" dirty="0" err="1" smtClean="0"/>
                  <a:t>kecenderungan</a:t>
                </a:r>
                <a:r>
                  <a:rPr lang="en-US" sz="1400" b="1" dirty="0" smtClean="0"/>
                  <a:t> </a:t>
                </a:r>
                <a:r>
                  <a:rPr lang="en-US" sz="1400" b="1" dirty="0" err="1" smtClean="0"/>
                  <a:t>menganggap</a:t>
                </a:r>
                <a:r>
                  <a:rPr lang="en-US" sz="1400" b="1" dirty="0" smtClean="0"/>
                  <a:t> </a:t>
                </a:r>
                <a:r>
                  <a:rPr lang="en-US" sz="1400" b="1" dirty="0" err="1" smtClean="0"/>
                  <a:t>bahwa</a:t>
                </a:r>
                <a:r>
                  <a:rPr lang="en-US" sz="1400" b="1" dirty="0" smtClean="0"/>
                  <a:t> </a:t>
                </a:r>
                <a:r>
                  <a:rPr lang="en-US" sz="1400" b="1" dirty="0" err="1" smtClean="0"/>
                  <a:t>Desa</a:t>
                </a:r>
                <a:r>
                  <a:rPr lang="en-US" sz="1400" b="1" dirty="0" smtClean="0"/>
                  <a:t> </a:t>
                </a:r>
                <a:r>
                  <a:rPr lang="en-US" sz="1400" b="1" dirty="0" err="1" smtClean="0"/>
                  <a:t>Wisata</a:t>
                </a:r>
                <a:r>
                  <a:rPr lang="en-US" sz="1400" b="1" dirty="0" smtClean="0"/>
                  <a:t> </a:t>
                </a:r>
                <a:r>
                  <a:rPr lang="en-US" sz="1400" b="1" dirty="0" err="1" smtClean="0"/>
                  <a:t>Budaya</a:t>
                </a:r>
                <a:r>
                  <a:rPr lang="en-US" sz="1400" b="1" dirty="0" smtClean="0"/>
                  <a:t> </a:t>
                </a:r>
                <a:r>
                  <a:rPr lang="en-US" sz="1400" b="1" dirty="0" err="1" smtClean="0"/>
                  <a:t>baru</a:t>
                </a:r>
                <a:r>
                  <a:rPr lang="en-US" sz="1400" b="1" dirty="0" smtClean="0"/>
                  <a:t> </a:t>
                </a:r>
                <a:r>
                  <a:rPr lang="en-US" sz="1400" b="1" dirty="0" err="1" smtClean="0"/>
                  <a:t>sebatas</a:t>
                </a:r>
                <a:r>
                  <a:rPr lang="en-US" sz="1400" b="1" dirty="0" smtClean="0"/>
                  <a:t> </a:t>
                </a:r>
                <a:r>
                  <a:rPr lang="en-US" sz="1400" b="1" dirty="0" err="1" smtClean="0"/>
                  <a:t>kesenian</a:t>
                </a:r>
                <a:endParaRPr lang="en-US" sz="1400" b="1" dirty="0"/>
              </a:p>
            </p:txBody>
          </p:sp>
          <p:sp>
            <p:nvSpPr>
              <p:cNvPr id="25" name="Rounded Rectangle 24"/>
              <p:cNvSpPr/>
              <p:nvPr/>
            </p:nvSpPr>
            <p:spPr bwMode="auto">
              <a:xfrm>
                <a:off x="5388048" y="1447800"/>
                <a:ext cx="3736901" cy="4343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t>ARAHAN MASTERPLAN</a:t>
                </a:r>
              </a:p>
              <a:p>
                <a:pPr>
                  <a:defRPr/>
                </a:pPr>
                <a:endParaRPr lang="en-US" sz="2000" dirty="0"/>
              </a:p>
              <a:p>
                <a:pPr marL="285750" indent="-285750">
                  <a:buFont typeface="Arial" panose="020B0604020202020204" pitchFamily="34" charset="0"/>
                  <a:buChar char="•"/>
                  <a:defRPr/>
                </a:pPr>
                <a:r>
                  <a:rPr lang="en-US" dirty="0" err="1"/>
                  <a:t>Arahan</a:t>
                </a:r>
                <a:r>
                  <a:rPr lang="en-US" dirty="0"/>
                  <a:t> </a:t>
                </a:r>
                <a:r>
                  <a:rPr lang="en-US" dirty="0" err="1"/>
                  <a:t>Penataan</a:t>
                </a:r>
                <a:r>
                  <a:rPr lang="en-US" dirty="0"/>
                  <a:t> </a:t>
                </a:r>
                <a:r>
                  <a:rPr lang="en-US" dirty="0" err="1" smtClean="0"/>
                  <a:t>Zonasi</a:t>
                </a:r>
                <a:endParaRPr lang="en-US" dirty="0"/>
              </a:p>
              <a:p>
                <a:pPr marL="285750" indent="-285750">
                  <a:buFont typeface="Arial" panose="020B0604020202020204" pitchFamily="34" charset="0"/>
                  <a:buChar char="•"/>
                  <a:defRPr/>
                </a:pPr>
                <a:r>
                  <a:rPr lang="en-US" dirty="0" err="1"/>
                  <a:t>Arahan</a:t>
                </a:r>
                <a:r>
                  <a:rPr lang="en-US" dirty="0"/>
                  <a:t> </a:t>
                </a:r>
                <a:r>
                  <a:rPr lang="en-US" dirty="0" err="1"/>
                  <a:t>Penataan</a:t>
                </a:r>
                <a:r>
                  <a:rPr lang="en-US" dirty="0"/>
                  <a:t> </a:t>
                </a:r>
                <a:r>
                  <a:rPr lang="en-US" dirty="0" err="1"/>
                  <a:t>A</a:t>
                </a:r>
                <a:r>
                  <a:rPr lang="en-US" dirty="0" err="1" smtClean="0"/>
                  <a:t>ktivitas</a:t>
                </a:r>
                <a:endParaRPr lang="en-US" dirty="0"/>
              </a:p>
              <a:p>
                <a:pPr marL="285750" indent="-285750">
                  <a:buFont typeface="Arial" panose="020B0604020202020204" pitchFamily="34" charset="0"/>
                  <a:buChar char="•"/>
                  <a:defRPr/>
                </a:pPr>
                <a:r>
                  <a:rPr lang="en-US" dirty="0" err="1"/>
                  <a:t>Arahan</a:t>
                </a:r>
                <a:r>
                  <a:rPr lang="en-US" dirty="0"/>
                  <a:t> </a:t>
                </a:r>
                <a:r>
                  <a:rPr lang="en-US" dirty="0" err="1"/>
                  <a:t>Penataan</a:t>
                </a:r>
                <a:r>
                  <a:rPr lang="en-US" dirty="0"/>
                  <a:t> </a:t>
                </a:r>
                <a:r>
                  <a:rPr lang="en-US" dirty="0" err="1" smtClean="0"/>
                  <a:t>Sirkulasi</a:t>
                </a:r>
                <a:endParaRPr lang="en-US" dirty="0"/>
              </a:p>
              <a:p>
                <a:pPr marL="285750" indent="-285750">
                  <a:buFont typeface="Arial" panose="020B0604020202020204" pitchFamily="34" charset="0"/>
                  <a:buChar char="•"/>
                  <a:defRPr/>
                </a:pPr>
                <a:r>
                  <a:rPr lang="en-US" dirty="0" err="1"/>
                  <a:t>Arahan</a:t>
                </a:r>
                <a:r>
                  <a:rPr lang="en-US" dirty="0"/>
                  <a:t> </a:t>
                </a:r>
                <a:r>
                  <a:rPr lang="en-US" dirty="0" err="1"/>
                  <a:t>penataan</a:t>
                </a:r>
                <a:r>
                  <a:rPr lang="en-US" dirty="0"/>
                  <a:t> </a:t>
                </a:r>
                <a:r>
                  <a:rPr lang="en-US" dirty="0" err="1"/>
                  <a:t>sarana</a:t>
                </a:r>
                <a:r>
                  <a:rPr lang="en-US" dirty="0"/>
                  <a:t> dan </a:t>
                </a:r>
                <a:r>
                  <a:rPr lang="en-US" dirty="0" err="1"/>
                  <a:t>prasarana</a:t>
                </a:r>
                <a:r>
                  <a:rPr lang="en-US" dirty="0"/>
                  <a:t> </a:t>
                </a:r>
              </a:p>
              <a:p>
                <a:pPr marL="285750" indent="-285750">
                  <a:buFont typeface="Arial" panose="020B0604020202020204" pitchFamily="34" charset="0"/>
                  <a:buChar char="•"/>
                  <a:defRPr/>
                </a:pPr>
                <a:r>
                  <a:rPr lang="en-US" dirty="0" err="1"/>
                  <a:t>Arahan</a:t>
                </a:r>
                <a:r>
                  <a:rPr lang="en-US" dirty="0"/>
                  <a:t> </a:t>
                </a:r>
                <a:r>
                  <a:rPr lang="en-US" dirty="0" err="1"/>
                  <a:t>skema</a:t>
                </a:r>
                <a:r>
                  <a:rPr lang="en-US" dirty="0"/>
                  <a:t> </a:t>
                </a:r>
                <a:r>
                  <a:rPr lang="en-US" dirty="0" err="1"/>
                  <a:t>pengelolaan</a:t>
                </a:r>
                <a:r>
                  <a:rPr lang="en-US" dirty="0"/>
                  <a:t> </a:t>
                </a:r>
                <a:r>
                  <a:rPr lang="en-US" dirty="0" err="1"/>
                  <a:t>objek</a:t>
                </a:r>
                <a:r>
                  <a:rPr lang="en-US" dirty="0"/>
                  <a:t> </a:t>
                </a:r>
                <a:r>
                  <a:rPr lang="en-US" dirty="0" err="1"/>
                  <a:t>wisata</a:t>
                </a:r>
                <a:endParaRPr lang="en-US" dirty="0"/>
              </a:p>
              <a:p>
                <a:pPr marL="285750" indent="-285750">
                  <a:buFont typeface="Arial" panose="020B0604020202020204" pitchFamily="34" charset="0"/>
                  <a:buChar char="•"/>
                  <a:defRPr/>
                </a:pPr>
                <a:r>
                  <a:rPr lang="en-US" dirty="0" err="1"/>
                  <a:t>Arahan</a:t>
                </a:r>
                <a:r>
                  <a:rPr lang="en-US" dirty="0"/>
                  <a:t> </a:t>
                </a:r>
                <a:r>
                  <a:rPr lang="en-US" dirty="0" err="1"/>
                  <a:t>mitigasi</a:t>
                </a:r>
                <a:r>
                  <a:rPr lang="en-US" dirty="0"/>
                  <a:t> </a:t>
                </a:r>
                <a:r>
                  <a:rPr lang="en-US" dirty="0" err="1"/>
                  <a:t>kebencanaan</a:t>
                </a:r>
                <a:r>
                  <a:rPr lang="en-US" dirty="0"/>
                  <a:t> </a:t>
                </a:r>
              </a:p>
            </p:txBody>
          </p:sp>
          <p:sp>
            <p:nvSpPr>
              <p:cNvPr id="44" name="Freeform: Shape 186">
                <a:extLst>
                  <a:ext uri="{FF2B5EF4-FFF2-40B4-BE49-F238E27FC236}">
                    <a16:creationId xmlns:a16="http://schemas.microsoft.com/office/drawing/2014/main" id="{ACA0B203-358B-4787-89A1-3EE1FD8D2E62}"/>
                  </a:ext>
                </a:extLst>
              </p:cNvPr>
              <p:cNvSpPr/>
              <p:nvPr/>
            </p:nvSpPr>
            <p:spPr>
              <a:xfrm rot="2700000">
                <a:off x="3460138" y="2633589"/>
                <a:ext cx="1622051" cy="1622050"/>
              </a:xfrm>
              <a:custGeom>
                <a:avLst/>
                <a:gdLst>
                  <a:gd name="connsiteX0" fmla="*/ 455043 w 1723431"/>
                  <a:gd name="connsiteY0" fmla="*/ 72148 h 1716991"/>
                  <a:gd name="connsiteX1" fmla="*/ 568072 w 1723431"/>
                  <a:gd name="connsiteY1" fmla="*/ 4028 h 1716991"/>
                  <a:gd name="connsiteX2" fmla="*/ 608028 w 1723431"/>
                  <a:gd name="connsiteY2" fmla="*/ 0 h 1716991"/>
                  <a:gd name="connsiteX3" fmla="*/ 1523502 w 1723431"/>
                  <a:gd name="connsiteY3" fmla="*/ 1 h 1716991"/>
                  <a:gd name="connsiteX4" fmla="*/ 1717732 w 1723431"/>
                  <a:gd name="connsiteY4" fmla="*/ 158303 h 1716991"/>
                  <a:gd name="connsiteX5" fmla="*/ 1717859 w 1723431"/>
                  <a:gd name="connsiteY5" fmla="*/ 159564 h 1716991"/>
                  <a:gd name="connsiteX6" fmla="*/ 1719404 w 1723431"/>
                  <a:gd name="connsiteY6" fmla="*/ 164538 h 1716991"/>
                  <a:gd name="connsiteX7" fmla="*/ 1723431 w 1723431"/>
                  <a:gd name="connsiteY7" fmla="*/ 204494 h 1716991"/>
                  <a:gd name="connsiteX8" fmla="*/ 1723431 w 1723431"/>
                  <a:gd name="connsiteY8" fmla="*/ 1119968 h 1716991"/>
                  <a:gd name="connsiteX9" fmla="*/ 1525173 w 1723431"/>
                  <a:gd name="connsiteY9" fmla="*/ 1318226 h 1716991"/>
                  <a:gd name="connsiteX10" fmla="*/ 1384983 w 1723431"/>
                  <a:gd name="connsiteY10" fmla="*/ 1260157 h 1716991"/>
                  <a:gd name="connsiteX11" fmla="*/ 1376492 w 1723431"/>
                  <a:gd name="connsiteY11" fmla="*/ 1249866 h 1716991"/>
                  <a:gd name="connsiteX12" fmla="*/ 1375540 w 1723431"/>
                  <a:gd name="connsiteY12" fmla="*/ 1249088 h 1716991"/>
                  <a:gd name="connsiteX13" fmla="*/ 1269469 w 1723431"/>
                  <a:gd name="connsiteY13" fmla="*/ 1143017 h 1716991"/>
                  <a:gd name="connsiteX14" fmla="*/ 795448 w 1723431"/>
                  <a:gd name="connsiteY14" fmla="*/ 1617038 h 1716991"/>
                  <a:gd name="connsiteX15" fmla="*/ 636611 w 1723431"/>
                  <a:gd name="connsiteY15" fmla="*/ 1715459 h 1716991"/>
                  <a:gd name="connsiteX16" fmla="*/ 505408 w 1723431"/>
                  <a:gd name="connsiteY16" fmla="*/ 1584256 h 1716991"/>
                  <a:gd name="connsiteX17" fmla="*/ 505408 w 1723431"/>
                  <a:gd name="connsiteY17" fmla="*/ 1212365 h 1716991"/>
                  <a:gd name="connsiteX18" fmla="*/ 133517 w 1723431"/>
                  <a:gd name="connsiteY18" fmla="*/ 1212365 h 1716991"/>
                  <a:gd name="connsiteX19" fmla="*/ 2314 w 1723431"/>
                  <a:gd name="connsiteY19" fmla="*/ 1081162 h 1716991"/>
                  <a:gd name="connsiteX20" fmla="*/ 98665 w 1723431"/>
                  <a:gd name="connsiteY20" fmla="*/ 920256 h 1716991"/>
                  <a:gd name="connsiteX21" fmla="*/ 572686 w 1723431"/>
                  <a:gd name="connsiteY21" fmla="*/ 446235 h 1716991"/>
                  <a:gd name="connsiteX22" fmla="*/ 473014 w 1723431"/>
                  <a:gd name="connsiteY22" fmla="*/ 346563 h 1716991"/>
                  <a:gd name="connsiteX23" fmla="*/ 447609 w 1723431"/>
                  <a:gd name="connsiteY23" fmla="*/ 315462 h 1716991"/>
                  <a:gd name="connsiteX24" fmla="*/ 445386 w 1723431"/>
                  <a:gd name="connsiteY24" fmla="*/ 311236 h 1716991"/>
                  <a:gd name="connsiteX25" fmla="*/ 443629 w 1723431"/>
                  <a:gd name="connsiteY25" fmla="*/ 309107 h 1716991"/>
                  <a:gd name="connsiteX26" fmla="*/ 409770 w 1723431"/>
                  <a:gd name="connsiteY26" fmla="*/ 198258 h 1716991"/>
                  <a:gd name="connsiteX27" fmla="*/ 455043 w 1723431"/>
                  <a:gd name="connsiteY27" fmla="*/ 72148 h 171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3431" h="1716991">
                    <a:moveTo>
                      <a:pt x="455043" y="72148"/>
                    </a:moveTo>
                    <a:cubicBezTo>
                      <a:pt x="483325" y="37878"/>
                      <a:pt x="522901" y="13272"/>
                      <a:pt x="568072" y="4028"/>
                    </a:cubicBezTo>
                    <a:cubicBezTo>
                      <a:pt x="580978" y="1388"/>
                      <a:pt x="594341" y="1"/>
                      <a:pt x="608028" y="0"/>
                    </a:cubicBezTo>
                    <a:lnTo>
                      <a:pt x="1523502" y="1"/>
                    </a:lnTo>
                    <a:cubicBezTo>
                      <a:pt x="1619310" y="0"/>
                      <a:pt x="1699246" y="67960"/>
                      <a:pt x="1717732" y="158303"/>
                    </a:cubicBezTo>
                    <a:lnTo>
                      <a:pt x="1717859" y="159564"/>
                    </a:lnTo>
                    <a:lnTo>
                      <a:pt x="1719404" y="164538"/>
                    </a:lnTo>
                    <a:cubicBezTo>
                      <a:pt x="1722044" y="177444"/>
                      <a:pt x="1723431" y="190806"/>
                      <a:pt x="1723431" y="204494"/>
                    </a:cubicBezTo>
                    <a:lnTo>
                      <a:pt x="1723431" y="1119968"/>
                    </a:lnTo>
                    <a:cubicBezTo>
                      <a:pt x="1723431" y="1229462"/>
                      <a:pt x="1634668" y="1318226"/>
                      <a:pt x="1525173" y="1318226"/>
                    </a:cubicBezTo>
                    <a:cubicBezTo>
                      <a:pt x="1470426" y="1318226"/>
                      <a:pt x="1420861" y="1296035"/>
                      <a:pt x="1384983" y="1260157"/>
                    </a:cubicBezTo>
                    <a:lnTo>
                      <a:pt x="1376492" y="1249866"/>
                    </a:lnTo>
                    <a:lnTo>
                      <a:pt x="1375540" y="1249088"/>
                    </a:lnTo>
                    <a:lnTo>
                      <a:pt x="1269469" y="1143017"/>
                    </a:lnTo>
                    <a:lnTo>
                      <a:pt x="795448" y="1617038"/>
                    </a:lnTo>
                    <a:cubicBezTo>
                      <a:pt x="753387" y="1665084"/>
                      <a:pt x="709151" y="1702246"/>
                      <a:pt x="636611" y="1715459"/>
                    </a:cubicBezTo>
                    <a:cubicBezTo>
                      <a:pt x="565323" y="1728444"/>
                      <a:pt x="505408" y="1656717"/>
                      <a:pt x="505408" y="1584256"/>
                    </a:cubicBezTo>
                    <a:lnTo>
                      <a:pt x="505408" y="1212365"/>
                    </a:lnTo>
                    <a:lnTo>
                      <a:pt x="133517" y="1212365"/>
                    </a:lnTo>
                    <a:cubicBezTo>
                      <a:pt x="61055" y="1212365"/>
                      <a:pt x="2314" y="1153623"/>
                      <a:pt x="2314" y="1081162"/>
                    </a:cubicBezTo>
                    <a:cubicBezTo>
                      <a:pt x="-3495" y="1032477"/>
                      <a:pt x="-6519" y="1036199"/>
                      <a:pt x="98665" y="920256"/>
                    </a:cubicBezTo>
                    <a:lnTo>
                      <a:pt x="572686" y="446235"/>
                    </a:lnTo>
                    <a:lnTo>
                      <a:pt x="473014" y="346563"/>
                    </a:lnTo>
                    <a:cubicBezTo>
                      <a:pt x="463336" y="336885"/>
                      <a:pt x="454868" y="326455"/>
                      <a:pt x="447609" y="315462"/>
                    </a:cubicBezTo>
                    <a:lnTo>
                      <a:pt x="445386" y="311236"/>
                    </a:lnTo>
                    <a:lnTo>
                      <a:pt x="443629" y="309107"/>
                    </a:lnTo>
                    <a:cubicBezTo>
                      <a:pt x="422252" y="277464"/>
                      <a:pt x="409770" y="239319"/>
                      <a:pt x="409770" y="198258"/>
                    </a:cubicBezTo>
                    <a:cubicBezTo>
                      <a:pt x="409770" y="150355"/>
                      <a:pt x="426760" y="106419"/>
                      <a:pt x="455043" y="72148"/>
                    </a:cubicBezTo>
                    <a:close/>
                  </a:path>
                </a:pathLst>
              </a:cu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 name="Group 2"/>
            <p:cNvGrpSpPr/>
            <p:nvPr/>
          </p:nvGrpSpPr>
          <p:grpSpPr>
            <a:xfrm>
              <a:off x="2858077" y="2089734"/>
              <a:ext cx="825834" cy="2745288"/>
              <a:chOff x="2858077" y="2089734"/>
              <a:chExt cx="825834" cy="2745288"/>
            </a:xfrm>
          </p:grpSpPr>
          <p:sp>
            <p:nvSpPr>
              <p:cNvPr id="45" name="Freeform: Shape 185">
                <a:extLst>
                  <a:ext uri="{FF2B5EF4-FFF2-40B4-BE49-F238E27FC236}">
                    <a16:creationId xmlns:a16="http://schemas.microsoft.com/office/drawing/2014/main" id="{D2A1B9F9-ABB8-4602-874E-4273849C18A2}"/>
                  </a:ext>
                </a:extLst>
              </p:cNvPr>
              <p:cNvSpPr/>
              <p:nvPr/>
            </p:nvSpPr>
            <p:spPr>
              <a:xfrm rot="8100000">
                <a:off x="2858077" y="2089734"/>
                <a:ext cx="805245" cy="777517"/>
              </a:xfrm>
              <a:custGeom>
                <a:avLst/>
                <a:gdLst>
                  <a:gd name="connsiteX0" fmla="*/ 455043 w 1723431"/>
                  <a:gd name="connsiteY0" fmla="*/ 72148 h 1716991"/>
                  <a:gd name="connsiteX1" fmla="*/ 568072 w 1723431"/>
                  <a:gd name="connsiteY1" fmla="*/ 4028 h 1716991"/>
                  <a:gd name="connsiteX2" fmla="*/ 608028 w 1723431"/>
                  <a:gd name="connsiteY2" fmla="*/ 0 h 1716991"/>
                  <a:gd name="connsiteX3" fmla="*/ 1523502 w 1723431"/>
                  <a:gd name="connsiteY3" fmla="*/ 1 h 1716991"/>
                  <a:gd name="connsiteX4" fmla="*/ 1717732 w 1723431"/>
                  <a:gd name="connsiteY4" fmla="*/ 158303 h 1716991"/>
                  <a:gd name="connsiteX5" fmla="*/ 1717859 w 1723431"/>
                  <a:gd name="connsiteY5" fmla="*/ 159564 h 1716991"/>
                  <a:gd name="connsiteX6" fmla="*/ 1719404 w 1723431"/>
                  <a:gd name="connsiteY6" fmla="*/ 164538 h 1716991"/>
                  <a:gd name="connsiteX7" fmla="*/ 1723431 w 1723431"/>
                  <a:gd name="connsiteY7" fmla="*/ 204494 h 1716991"/>
                  <a:gd name="connsiteX8" fmla="*/ 1723431 w 1723431"/>
                  <a:gd name="connsiteY8" fmla="*/ 1119968 h 1716991"/>
                  <a:gd name="connsiteX9" fmla="*/ 1525173 w 1723431"/>
                  <a:gd name="connsiteY9" fmla="*/ 1318226 h 1716991"/>
                  <a:gd name="connsiteX10" fmla="*/ 1384983 w 1723431"/>
                  <a:gd name="connsiteY10" fmla="*/ 1260157 h 1716991"/>
                  <a:gd name="connsiteX11" fmla="*/ 1376492 w 1723431"/>
                  <a:gd name="connsiteY11" fmla="*/ 1249866 h 1716991"/>
                  <a:gd name="connsiteX12" fmla="*/ 1375540 w 1723431"/>
                  <a:gd name="connsiteY12" fmla="*/ 1249088 h 1716991"/>
                  <a:gd name="connsiteX13" fmla="*/ 1269469 w 1723431"/>
                  <a:gd name="connsiteY13" fmla="*/ 1143017 h 1716991"/>
                  <a:gd name="connsiteX14" fmla="*/ 795448 w 1723431"/>
                  <a:gd name="connsiteY14" fmla="*/ 1617038 h 1716991"/>
                  <a:gd name="connsiteX15" fmla="*/ 636611 w 1723431"/>
                  <a:gd name="connsiteY15" fmla="*/ 1715459 h 1716991"/>
                  <a:gd name="connsiteX16" fmla="*/ 505408 w 1723431"/>
                  <a:gd name="connsiteY16" fmla="*/ 1584256 h 1716991"/>
                  <a:gd name="connsiteX17" fmla="*/ 505408 w 1723431"/>
                  <a:gd name="connsiteY17" fmla="*/ 1212365 h 1716991"/>
                  <a:gd name="connsiteX18" fmla="*/ 133517 w 1723431"/>
                  <a:gd name="connsiteY18" fmla="*/ 1212365 h 1716991"/>
                  <a:gd name="connsiteX19" fmla="*/ 2314 w 1723431"/>
                  <a:gd name="connsiteY19" fmla="*/ 1081162 h 1716991"/>
                  <a:gd name="connsiteX20" fmla="*/ 98665 w 1723431"/>
                  <a:gd name="connsiteY20" fmla="*/ 920256 h 1716991"/>
                  <a:gd name="connsiteX21" fmla="*/ 572686 w 1723431"/>
                  <a:gd name="connsiteY21" fmla="*/ 446235 h 1716991"/>
                  <a:gd name="connsiteX22" fmla="*/ 473014 w 1723431"/>
                  <a:gd name="connsiteY22" fmla="*/ 346563 h 1716991"/>
                  <a:gd name="connsiteX23" fmla="*/ 447609 w 1723431"/>
                  <a:gd name="connsiteY23" fmla="*/ 315462 h 1716991"/>
                  <a:gd name="connsiteX24" fmla="*/ 445386 w 1723431"/>
                  <a:gd name="connsiteY24" fmla="*/ 311236 h 1716991"/>
                  <a:gd name="connsiteX25" fmla="*/ 443629 w 1723431"/>
                  <a:gd name="connsiteY25" fmla="*/ 309107 h 1716991"/>
                  <a:gd name="connsiteX26" fmla="*/ 409770 w 1723431"/>
                  <a:gd name="connsiteY26" fmla="*/ 198258 h 1716991"/>
                  <a:gd name="connsiteX27" fmla="*/ 455043 w 1723431"/>
                  <a:gd name="connsiteY27" fmla="*/ 72148 h 171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3431" h="1716991">
                    <a:moveTo>
                      <a:pt x="455043" y="72148"/>
                    </a:moveTo>
                    <a:cubicBezTo>
                      <a:pt x="483325" y="37878"/>
                      <a:pt x="522901" y="13272"/>
                      <a:pt x="568072" y="4028"/>
                    </a:cubicBezTo>
                    <a:cubicBezTo>
                      <a:pt x="580978" y="1388"/>
                      <a:pt x="594341" y="1"/>
                      <a:pt x="608028" y="0"/>
                    </a:cubicBezTo>
                    <a:lnTo>
                      <a:pt x="1523502" y="1"/>
                    </a:lnTo>
                    <a:cubicBezTo>
                      <a:pt x="1619310" y="0"/>
                      <a:pt x="1699246" y="67960"/>
                      <a:pt x="1717732" y="158303"/>
                    </a:cubicBezTo>
                    <a:lnTo>
                      <a:pt x="1717859" y="159564"/>
                    </a:lnTo>
                    <a:lnTo>
                      <a:pt x="1719404" y="164538"/>
                    </a:lnTo>
                    <a:cubicBezTo>
                      <a:pt x="1722044" y="177444"/>
                      <a:pt x="1723431" y="190806"/>
                      <a:pt x="1723431" y="204494"/>
                    </a:cubicBezTo>
                    <a:lnTo>
                      <a:pt x="1723431" y="1119968"/>
                    </a:lnTo>
                    <a:cubicBezTo>
                      <a:pt x="1723431" y="1229462"/>
                      <a:pt x="1634668" y="1318226"/>
                      <a:pt x="1525173" y="1318226"/>
                    </a:cubicBezTo>
                    <a:cubicBezTo>
                      <a:pt x="1470426" y="1318226"/>
                      <a:pt x="1420861" y="1296035"/>
                      <a:pt x="1384983" y="1260157"/>
                    </a:cubicBezTo>
                    <a:lnTo>
                      <a:pt x="1376492" y="1249866"/>
                    </a:lnTo>
                    <a:lnTo>
                      <a:pt x="1375540" y="1249088"/>
                    </a:lnTo>
                    <a:lnTo>
                      <a:pt x="1269469" y="1143017"/>
                    </a:lnTo>
                    <a:lnTo>
                      <a:pt x="795448" y="1617038"/>
                    </a:lnTo>
                    <a:cubicBezTo>
                      <a:pt x="753387" y="1665084"/>
                      <a:pt x="709151" y="1702246"/>
                      <a:pt x="636611" y="1715459"/>
                    </a:cubicBezTo>
                    <a:cubicBezTo>
                      <a:pt x="565323" y="1728444"/>
                      <a:pt x="505408" y="1656717"/>
                      <a:pt x="505408" y="1584256"/>
                    </a:cubicBezTo>
                    <a:lnTo>
                      <a:pt x="505408" y="1212365"/>
                    </a:lnTo>
                    <a:lnTo>
                      <a:pt x="133517" y="1212365"/>
                    </a:lnTo>
                    <a:cubicBezTo>
                      <a:pt x="61055" y="1212365"/>
                      <a:pt x="2314" y="1153623"/>
                      <a:pt x="2314" y="1081162"/>
                    </a:cubicBezTo>
                    <a:cubicBezTo>
                      <a:pt x="-3495" y="1032477"/>
                      <a:pt x="-6519" y="1036199"/>
                      <a:pt x="98665" y="920256"/>
                    </a:cubicBezTo>
                    <a:lnTo>
                      <a:pt x="572686" y="446235"/>
                    </a:lnTo>
                    <a:lnTo>
                      <a:pt x="473014" y="346563"/>
                    </a:lnTo>
                    <a:cubicBezTo>
                      <a:pt x="463336" y="336885"/>
                      <a:pt x="454868" y="326455"/>
                      <a:pt x="447609" y="315462"/>
                    </a:cubicBezTo>
                    <a:lnTo>
                      <a:pt x="445386" y="311236"/>
                    </a:lnTo>
                    <a:lnTo>
                      <a:pt x="443629" y="309107"/>
                    </a:lnTo>
                    <a:cubicBezTo>
                      <a:pt x="422252" y="277464"/>
                      <a:pt x="409770" y="239319"/>
                      <a:pt x="409770" y="198258"/>
                    </a:cubicBezTo>
                    <a:cubicBezTo>
                      <a:pt x="409770" y="150355"/>
                      <a:pt x="426760" y="106419"/>
                      <a:pt x="455043" y="72148"/>
                    </a:cubicBezTo>
                    <a:close/>
                  </a:path>
                </a:pathLst>
              </a:custGeom>
              <a:ln/>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Freeform: Shape 185">
                <a:extLst>
                  <a:ext uri="{FF2B5EF4-FFF2-40B4-BE49-F238E27FC236}">
                    <a16:creationId xmlns:a16="http://schemas.microsoft.com/office/drawing/2014/main" id="{D2A1B9F9-ABB8-4602-874E-4273849C18A2}"/>
                  </a:ext>
                </a:extLst>
              </p:cNvPr>
              <p:cNvSpPr/>
              <p:nvPr/>
            </p:nvSpPr>
            <p:spPr>
              <a:xfrm rot="13500000" flipV="1">
                <a:off x="2892530" y="4043641"/>
                <a:ext cx="805245" cy="777517"/>
              </a:xfrm>
              <a:custGeom>
                <a:avLst/>
                <a:gdLst>
                  <a:gd name="connsiteX0" fmla="*/ 455043 w 1723431"/>
                  <a:gd name="connsiteY0" fmla="*/ 72148 h 1716991"/>
                  <a:gd name="connsiteX1" fmla="*/ 568072 w 1723431"/>
                  <a:gd name="connsiteY1" fmla="*/ 4028 h 1716991"/>
                  <a:gd name="connsiteX2" fmla="*/ 608028 w 1723431"/>
                  <a:gd name="connsiteY2" fmla="*/ 0 h 1716991"/>
                  <a:gd name="connsiteX3" fmla="*/ 1523502 w 1723431"/>
                  <a:gd name="connsiteY3" fmla="*/ 1 h 1716991"/>
                  <a:gd name="connsiteX4" fmla="*/ 1717732 w 1723431"/>
                  <a:gd name="connsiteY4" fmla="*/ 158303 h 1716991"/>
                  <a:gd name="connsiteX5" fmla="*/ 1717859 w 1723431"/>
                  <a:gd name="connsiteY5" fmla="*/ 159564 h 1716991"/>
                  <a:gd name="connsiteX6" fmla="*/ 1719404 w 1723431"/>
                  <a:gd name="connsiteY6" fmla="*/ 164538 h 1716991"/>
                  <a:gd name="connsiteX7" fmla="*/ 1723431 w 1723431"/>
                  <a:gd name="connsiteY7" fmla="*/ 204494 h 1716991"/>
                  <a:gd name="connsiteX8" fmla="*/ 1723431 w 1723431"/>
                  <a:gd name="connsiteY8" fmla="*/ 1119968 h 1716991"/>
                  <a:gd name="connsiteX9" fmla="*/ 1525173 w 1723431"/>
                  <a:gd name="connsiteY9" fmla="*/ 1318226 h 1716991"/>
                  <a:gd name="connsiteX10" fmla="*/ 1384983 w 1723431"/>
                  <a:gd name="connsiteY10" fmla="*/ 1260157 h 1716991"/>
                  <a:gd name="connsiteX11" fmla="*/ 1376492 w 1723431"/>
                  <a:gd name="connsiteY11" fmla="*/ 1249866 h 1716991"/>
                  <a:gd name="connsiteX12" fmla="*/ 1375540 w 1723431"/>
                  <a:gd name="connsiteY12" fmla="*/ 1249088 h 1716991"/>
                  <a:gd name="connsiteX13" fmla="*/ 1269469 w 1723431"/>
                  <a:gd name="connsiteY13" fmla="*/ 1143017 h 1716991"/>
                  <a:gd name="connsiteX14" fmla="*/ 795448 w 1723431"/>
                  <a:gd name="connsiteY14" fmla="*/ 1617038 h 1716991"/>
                  <a:gd name="connsiteX15" fmla="*/ 636611 w 1723431"/>
                  <a:gd name="connsiteY15" fmla="*/ 1715459 h 1716991"/>
                  <a:gd name="connsiteX16" fmla="*/ 505408 w 1723431"/>
                  <a:gd name="connsiteY16" fmla="*/ 1584256 h 1716991"/>
                  <a:gd name="connsiteX17" fmla="*/ 505408 w 1723431"/>
                  <a:gd name="connsiteY17" fmla="*/ 1212365 h 1716991"/>
                  <a:gd name="connsiteX18" fmla="*/ 133517 w 1723431"/>
                  <a:gd name="connsiteY18" fmla="*/ 1212365 h 1716991"/>
                  <a:gd name="connsiteX19" fmla="*/ 2314 w 1723431"/>
                  <a:gd name="connsiteY19" fmla="*/ 1081162 h 1716991"/>
                  <a:gd name="connsiteX20" fmla="*/ 98665 w 1723431"/>
                  <a:gd name="connsiteY20" fmla="*/ 920256 h 1716991"/>
                  <a:gd name="connsiteX21" fmla="*/ 572686 w 1723431"/>
                  <a:gd name="connsiteY21" fmla="*/ 446235 h 1716991"/>
                  <a:gd name="connsiteX22" fmla="*/ 473014 w 1723431"/>
                  <a:gd name="connsiteY22" fmla="*/ 346563 h 1716991"/>
                  <a:gd name="connsiteX23" fmla="*/ 447609 w 1723431"/>
                  <a:gd name="connsiteY23" fmla="*/ 315462 h 1716991"/>
                  <a:gd name="connsiteX24" fmla="*/ 445386 w 1723431"/>
                  <a:gd name="connsiteY24" fmla="*/ 311236 h 1716991"/>
                  <a:gd name="connsiteX25" fmla="*/ 443629 w 1723431"/>
                  <a:gd name="connsiteY25" fmla="*/ 309107 h 1716991"/>
                  <a:gd name="connsiteX26" fmla="*/ 409770 w 1723431"/>
                  <a:gd name="connsiteY26" fmla="*/ 198258 h 1716991"/>
                  <a:gd name="connsiteX27" fmla="*/ 455043 w 1723431"/>
                  <a:gd name="connsiteY27" fmla="*/ 72148 h 171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3431" h="1716991">
                    <a:moveTo>
                      <a:pt x="455043" y="72148"/>
                    </a:moveTo>
                    <a:cubicBezTo>
                      <a:pt x="483325" y="37878"/>
                      <a:pt x="522901" y="13272"/>
                      <a:pt x="568072" y="4028"/>
                    </a:cubicBezTo>
                    <a:cubicBezTo>
                      <a:pt x="580978" y="1388"/>
                      <a:pt x="594341" y="1"/>
                      <a:pt x="608028" y="0"/>
                    </a:cubicBezTo>
                    <a:lnTo>
                      <a:pt x="1523502" y="1"/>
                    </a:lnTo>
                    <a:cubicBezTo>
                      <a:pt x="1619310" y="0"/>
                      <a:pt x="1699246" y="67960"/>
                      <a:pt x="1717732" y="158303"/>
                    </a:cubicBezTo>
                    <a:lnTo>
                      <a:pt x="1717859" y="159564"/>
                    </a:lnTo>
                    <a:lnTo>
                      <a:pt x="1719404" y="164538"/>
                    </a:lnTo>
                    <a:cubicBezTo>
                      <a:pt x="1722044" y="177444"/>
                      <a:pt x="1723431" y="190806"/>
                      <a:pt x="1723431" y="204494"/>
                    </a:cubicBezTo>
                    <a:lnTo>
                      <a:pt x="1723431" y="1119968"/>
                    </a:lnTo>
                    <a:cubicBezTo>
                      <a:pt x="1723431" y="1229462"/>
                      <a:pt x="1634668" y="1318226"/>
                      <a:pt x="1525173" y="1318226"/>
                    </a:cubicBezTo>
                    <a:cubicBezTo>
                      <a:pt x="1470426" y="1318226"/>
                      <a:pt x="1420861" y="1296035"/>
                      <a:pt x="1384983" y="1260157"/>
                    </a:cubicBezTo>
                    <a:lnTo>
                      <a:pt x="1376492" y="1249866"/>
                    </a:lnTo>
                    <a:lnTo>
                      <a:pt x="1375540" y="1249088"/>
                    </a:lnTo>
                    <a:lnTo>
                      <a:pt x="1269469" y="1143017"/>
                    </a:lnTo>
                    <a:lnTo>
                      <a:pt x="795448" y="1617038"/>
                    </a:lnTo>
                    <a:cubicBezTo>
                      <a:pt x="753387" y="1665084"/>
                      <a:pt x="709151" y="1702246"/>
                      <a:pt x="636611" y="1715459"/>
                    </a:cubicBezTo>
                    <a:cubicBezTo>
                      <a:pt x="565323" y="1728444"/>
                      <a:pt x="505408" y="1656717"/>
                      <a:pt x="505408" y="1584256"/>
                    </a:cubicBezTo>
                    <a:lnTo>
                      <a:pt x="505408" y="1212365"/>
                    </a:lnTo>
                    <a:lnTo>
                      <a:pt x="133517" y="1212365"/>
                    </a:lnTo>
                    <a:cubicBezTo>
                      <a:pt x="61055" y="1212365"/>
                      <a:pt x="2314" y="1153623"/>
                      <a:pt x="2314" y="1081162"/>
                    </a:cubicBezTo>
                    <a:cubicBezTo>
                      <a:pt x="-3495" y="1032477"/>
                      <a:pt x="-6519" y="1036199"/>
                      <a:pt x="98665" y="920256"/>
                    </a:cubicBezTo>
                    <a:lnTo>
                      <a:pt x="572686" y="446235"/>
                    </a:lnTo>
                    <a:lnTo>
                      <a:pt x="473014" y="346563"/>
                    </a:lnTo>
                    <a:cubicBezTo>
                      <a:pt x="463336" y="336885"/>
                      <a:pt x="454868" y="326455"/>
                      <a:pt x="447609" y="315462"/>
                    </a:cubicBezTo>
                    <a:lnTo>
                      <a:pt x="445386" y="311236"/>
                    </a:lnTo>
                    <a:lnTo>
                      <a:pt x="443629" y="309107"/>
                    </a:lnTo>
                    <a:cubicBezTo>
                      <a:pt x="422252" y="277464"/>
                      <a:pt x="409770" y="239319"/>
                      <a:pt x="409770" y="198258"/>
                    </a:cubicBezTo>
                    <a:cubicBezTo>
                      <a:pt x="409770" y="150355"/>
                      <a:pt x="426760" y="106419"/>
                      <a:pt x="455043" y="72148"/>
                    </a:cubicBezTo>
                    <a:close/>
                  </a:path>
                </a:pathLst>
              </a:custGeom>
              <a:ln/>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47" name="Group 46"/>
          <p:cNvGrpSpPr/>
          <p:nvPr/>
        </p:nvGrpSpPr>
        <p:grpSpPr>
          <a:xfrm>
            <a:off x="1668216" y="311335"/>
            <a:ext cx="1074985" cy="1034223"/>
            <a:chOff x="144215" y="34243"/>
            <a:chExt cx="1074985" cy="1034223"/>
          </a:xfrm>
        </p:grpSpPr>
        <p:sp>
          <p:nvSpPr>
            <p:cNvPr id="48" name="Oval 47"/>
            <p:cNvSpPr/>
            <p:nvPr/>
          </p:nvSpPr>
          <p:spPr>
            <a:xfrm>
              <a:off x="144215" y="34243"/>
              <a:ext cx="1034223" cy="103422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000" dirty="0"/>
            </a:p>
          </p:txBody>
        </p:sp>
        <p:sp>
          <p:nvSpPr>
            <p:cNvPr id="49" name="Rectangle 48"/>
            <p:cNvSpPr/>
            <p:nvPr/>
          </p:nvSpPr>
          <p:spPr>
            <a:xfrm>
              <a:off x="263489" y="152400"/>
              <a:ext cx="955711" cy="707886"/>
            </a:xfrm>
            <a:prstGeom prst="rect">
              <a:avLst/>
            </a:prstGeom>
          </p:spPr>
          <p:txBody>
            <a:bodyPr wrap="none">
              <a:spAutoFit/>
            </a:bodyPr>
            <a:lstStyle/>
            <a:p>
              <a:r>
                <a:rPr lang="en-US" sz="4000" b="1" dirty="0"/>
                <a:t>3.1 </a:t>
              </a:r>
            </a:p>
          </p:txBody>
        </p:sp>
      </p:grpSp>
    </p:spTree>
    <p:extLst>
      <p:ext uri="{BB962C8B-B14F-4D97-AF65-F5344CB8AC3E}">
        <p14:creationId xmlns:p14="http://schemas.microsoft.com/office/powerpoint/2010/main" val="2986495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24000" y="1989094"/>
            <a:ext cx="2743200" cy="415925"/>
          </a:xfrm>
          <a:prstGeom prst="rect">
            <a:avLst/>
          </a:prstGeom>
          <a:ln>
            <a:noFill/>
          </a:ln>
        </p:spPr>
        <p:style>
          <a:lnRef idx="1">
            <a:schemeClr val="dk1"/>
          </a:lnRef>
          <a:fillRef idx="2">
            <a:schemeClr val="dk1"/>
          </a:fillRef>
          <a:effectRef idx="1">
            <a:schemeClr val="dk1"/>
          </a:effectRef>
          <a:fontRef idx="minor">
            <a:schemeClr val="dk1"/>
          </a:fontRef>
        </p:style>
        <p:txBody>
          <a:bodyPr lIns="91428" tIns="45714" rIns="91428" bIns="45714">
            <a:noAutofit/>
          </a:bodyPr>
          <a:lstStyle/>
          <a:p>
            <a:pPr defTabSz="1072866">
              <a:tabLst>
                <a:tab pos="4976216" algn="l"/>
              </a:tabLst>
              <a:defRPr/>
            </a:pPr>
            <a:r>
              <a:rPr lang="en-US" b="1" dirty="0">
                <a:latin typeface="Arial" pitchFamily="34" charset="0"/>
                <a:cs typeface="Arial" pitchFamily="34" charset="0"/>
              </a:rPr>
              <a:t>PENGUMPULAN DATA </a:t>
            </a:r>
            <a:endParaRPr lang="id-ID" b="1" dirty="0">
              <a:latin typeface="Arial" panose="020B0604020202020204" pitchFamily="34" charset="0"/>
              <a:ea typeface="Calibri" pitchFamily="34" charset="0"/>
              <a:cs typeface="Arial" panose="020B0604020202020204" pitchFamily="34" charset="0"/>
            </a:endParaRPr>
          </a:p>
        </p:txBody>
      </p:sp>
      <p:sp>
        <p:nvSpPr>
          <p:cNvPr id="7" name="Rectangle 6"/>
          <p:cNvSpPr/>
          <p:nvPr/>
        </p:nvSpPr>
        <p:spPr>
          <a:xfrm>
            <a:off x="4601587" y="1989093"/>
            <a:ext cx="2743200" cy="369320"/>
          </a:xfrm>
          <a:prstGeom prst="rect">
            <a:avLst/>
          </a:prstGeom>
          <a:ln>
            <a:noFill/>
          </a:ln>
        </p:spPr>
        <p:style>
          <a:lnRef idx="1">
            <a:schemeClr val="dk1"/>
          </a:lnRef>
          <a:fillRef idx="2">
            <a:schemeClr val="dk1"/>
          </a:fillRef>
          <a:effectRef idx="1">
            <a:schemeClr val="dk1"/>
          </a:effectRef>
          <a:fontRef idx="minor">
            <a:schemeClr val="dk1"/>
          </a:fontRef>
        </p:style>
        <p:txBody>
          <a:bodyPr lIns="91428" tIns="45714" rIns="91428" bIns="45714">
            <a:spAutoFit/>
          </a:bodyPr>
          <a:lstStyle/>
          <a:p>
            <a:pPr defTabSz="1072866">
              <a:tabLst>
                <a:tab pos="4976216" algn="l"/>
              </a:tabLst>
              <a:defRPr/>
            </a:pPr>
            <a:r>
              <a:rPr lang="en-US" b="1" dirty="0">
                <a:latin typeface="Arial" pitchFamily="34" charset="0"/>
                <a:cs typeface="Arial" pitchFamily="34" charset="0"/>
              </a:rPr>
              <a:t>ANALISIS DATA </a:t>
            </a:r>
            <a:endParaRPr lang="id-ID" b="1" dirty="0">
              <a:latin typeface="Arial" panose="020B0604020202020204" pitchFamily="34" charset="0"/>
              <a:ea typeface="Calibri" pitchFamily="34" charset="0"/>
              <a:cs typeface="Arial" panose="020B0604020202020204" pitchFamily="34" charset="0"/>
            </a:endParaRPr>
          </a:p>
        </p:txBody>
      </p:sp>
      <p:sp>
        <p:nvSpPr>
          <p:cNvPr id="8" name="Rectangle 7"/>
          <p:cNvSpPr/>
          <p:nvPr/>
        </p:nvSpPr>
        <p:spPr>
          <a:xfrm>
            <a:off x="7827962" y="592728"/>
            <a:ext cx="2840038" cy="646319"/>
          </a:xfrm>
          <a:prstGeom prst="rect">
            <a:avLst/>
          </a:prstGeom>
          <a:ln>
            <a:noFill/>
          </a:ln>
        </p:spPr>
        <p:style>
          <a:lnRef idx="1">
            <a:schemeClr val="dk1"/>
          </a:lnRef>
          <a:fillRef idx="2">
            <a:schemeClr val="dk1"/>
          </a:fillRef>
          <a:effectRef idx="1">
            <a:schemeClr val="dk1"/>
          </a:effectRef>
          <a:fontRef idx="minor">
            <a:schemeClr val="dk1"/>
          </a:fontRef>
        </p:style>
        <p:txBody>
          <a:bodyPr lIns="91428" tIns="45714" rIns="91428" bIns="45714">
            <a:spAutoFit/>
          </a:bodyPr>
          <a:lstStyle/>
          <a:p>
            <a:pPr defTabSz="1072866">
              <a:tabLst>
                <a:tab pos="4976216" algn="l"/>
              </a:tabLst>
              <a:defRPr/>
            </a:pPr>
            <a:r>
              <a:rPr lang="sv-SE" b="1" dirty="0">
                <a:latin typeface="Arial" pitchFamily="34" charset="0"/>
                <a:cs typeface="Arial" pitchFamily="34" charset="0"/>
              </a:rPr>
              <a:t>MASTERPLAN </a:t>
            </a:r>
            <a:r>
              <a:rPr lang="sv-SE" b="1" dirty="0" smtClean="0">
                <a:latin typeface="Arial" pitchFamily="34" charset="0"/>
                <a:cs typeface="Arial" pitchFamily="34" charset="0"/>
              </a:rPr>
              <a:t>DESA WISATA BUDAYA GARI</a:t>
            </a:r>
            <a:endParaRPr lang="id-ID" b="1" dirty="0">
              <a:latin typeface="Arial" panose="020B0604020202020204" pitchFamily="34" charset="0"/>
              <a:ea typeface="Calibri" pitchFamily="34" charset="0"/>
              <a:cs typeface="Arial" panose="020B0604020202020204" pitchFamily="34" charset="0"/>
            </a:endParaRPr>
          </a:p>
        </p:txBody>
      </p:sp>
      <p:sp>
        <p:nvSpPr>
          <p:cNvPr id="31751" name="Rectangle 4"/>
          <p:cNvSpPr>
            <a:spLocks noChangeArrowheads="1"/>
          </p:cNvSpPr>
          <p:nvPr/>
        </p:nvSpPr>
        <p:spPr bwMode="auto">
          <a:xfrm>
            <a:off x="1524000" y="2703468"/>
            <a:ext cx="2743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buFont typeface="Calibri" pitchFamily="34" charset="0"/>
              <a:buAutoNum type="alphaLcPeriod"/>
            </a:pPr>
            <a:r>
              <a:rPr lang="en-US" dirty="0" err="1">
                <a:latin typeface="Cambria" panose="02040503050406030204" pitchFamily="18" charset="0"/>
                <a:ea typeface="Cambria" panose="02040503050406030204" pitchFamily="18" charset="0"/>
              </a:rPr>
              <a:t>Observasi</a:t>
            </a:r>
            <a:r>
              <a:rPr lang="en-US" dirty="0">
                <a:latin typeface="Cambria" panose="02040503050406030204" pitchFamily="18" charset="0"/>
                <a:ea typeface="Cambria" panose="02040503050406030204" pitchFamily="18" charset="0"/>
              </a:rPr>
              <a:t> / Survey </a:t>
            </a:r>
            <a:r>
              <a:rPr lang="en-US" dirty="0" err="1">
                <a:latin typeface="Cambria" panose="02040503050406030204" pitchFamily="18" charset="0"/>
                <a:ea typeface="Cambria" panose="02040503050406030204" pitchFamily="18" charset="0"/>
              </a:rPr>
              <a:t>lapangan</a:t>
            </a:r>
            <a:endParaRPr lang="en-US" dirty="0">
              <a:latin typeface="Cambria" panose="02040503050406030204" pitchFamily="18" charset="0"/>
              <a:ea typeface="Cambria" panose="02040503050406030204" pitchFamily="18" charset="0"/>
            </a:endParaRPr>
          </a:p>
          <a:p>
            <a:pPr marL="457200" indent="-457200">
              <a:buFont typeface="Calibri" pitchFamily="34" charset="0"/>
              <a:buAutoNum type="alphaLcPeriod"/>
            </a:pPr>
            <a:r>
              <a:rPr lang="en-US" dirty="0" err="1">
                <a:latin typeface="Cambria" panose="02040503050406030204" pitchFamily="18" charset="0"/>
                <a:ea typeface="Cambria" panose="02040503050406030204" pitchFamily="18" charset="0"/>
              </a:rPr>
              <a:t>Wawancara</a:t>
            </a:r>
            <a:r>
              <a:rPr lang="en-US" dirty="0">
                <a:latin typeface="Cambria" panose="02040503050406030204" pitchFamily="18" charset="0"/>
                <a:ea typeface="Cambria" panose="02040503050406030204" pitchFamily="18" charset="0"/>
              </a:rPr>
              <a:t> dan FGD</a:t>
            </a:r>
          </a:p>
          <a:p>
            <a:pPr marL="457200" indent="-457200">
              <a:buFont typeface="Calibri" pitchFamily="34" charset="0"/>
              <a:buAutoNum type="alphaLcPeriod"/>
            </a:pPr>
            <a:r>
              <a:rPr lang="en-US" dirty="0" err="1">
                <a:latin typeface="Cambria" panose="02040503050406030204" pitchFamily="18" charset="0"/>
                <a:ea typeface="Cambria" panose="02040503050406030204" pitchFamily="18" charset="0"/>
              </a:rPr>
              <a:t>Studi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Literatur</a:t>
            </a:r>
            <a:endParaRPr lang="en-US" dirty="0">
              <a:latin typeface="Cambria" panose="02040503050406030204" pitchFamily="18" charset="0"/>
              <a:ea typeface="Cambria" panose="02040503050406030204" pitchFamily="18" charset="0"/>
            </a:endParaRPr>
          </a:p>
          <a:p>
            <a:pPr marL="457200" indent="-457200">
              <a:buFont typeface="Calibri" pitchFamily="34" charset="0"/>
              <a:buAutoNum type="alphaLcPeriod"/>
            </a:pPr>
            <a:r>
              <a:rPr lang="en-US" dirty="0" err="1">
                <a:latin typeface="Cambria" panose="02040503050406030204" pitchFamily="18" charset="0"/>
                <a:ea typeface="Cambria" panose="02040503050406030204" pitchFamily="18" charset="0"/>
              </a:rPr>
              <a:t>Studi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Kebijakan</a:t>
            </a:r>
            <a:r>
              <a:rPr lang="en-US" dirty="0">
                <a:latin typeface="Cambria" panose="02040503050406030204" pitchFamily="18" charset="0"/>
                <a:ea typeface="Cambria" panose="02040503050406030204" pitchFamily="18" charset="0"/>
              </a:rPr>
              <a:t> dan </a:t>
            </a:r>
            <a:r>
              <a:rPr lang="en-US" dirty="0" err="1">
                <a:latin typeface="Cambria" panose="02040503050406030204" pitchFamily="18" charset="0"/>
                <a:ea typeface="Cambria" panose="02040503050406030204" pitchFamily="18" charset="0"/>
              </a:rPr>
              <a:t>Peraturan</a:t>
            </a:r>
            <a:endParaRPr lang="en-US" dirty="0">
              <a:latin typeface="Cambria" panose="02040503050406030204" pitchFamily="18" charset="0"/>
              <a:ea typeface="Cambria" panose="02040503050406030204" pitchFamily="18" charset="0"/>
            </a:endParaRPr>
          </a:p>
        </p:txBody>
      </p:sp>
      <p:sp>
        <p:nvSpPr>
          <p:cNvPr id="31752" name="Rectangle 8"/>
          <p:cNvSpPr>
            <a:spLocks noChangeArrowheads="1"/>
          </p:cNvSpPr>
          <p:nvPr/>
        </p:nvSpPr>
        <p:spPr bwMode="auto">
          <a:xfrm>
            <a:off x="4525387" y="2703469"/>
            <a:ext cx="30734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lvl="1" indent="-342900">
              <a:buFont typeface="Calibri" pitchFamily="34" charset="0"/>
              <a:buAutoNum type="alphaLcPeriod"/>
            </a:pPr>
            <a:r>
              <a:rPr lang="id-ID" dirty="0">
                <a:latin typeface="Cambria" panose="02040503050406030204" pitchFamily="18" charset="0"/>
                <a:ea typeface="Cambria" panose="02040503050406030204" pitchFamily="18" charset="0"/>
              </a:rPr>
              <a:t>Analisis tata ruang wilayah</a:t>
            </a:r>
            <a:endParaRPr lang="en-US" dirty="0">
              <a:latin typeface="Cambria" panose="02040503050406030204" pitchFamily="18" charset="0"/>
              <a:ea typeface="Cambria" panose="02040503050406030204" pitchFamily="18" charset="0"/>
            </a:endParaRPr>
          </a:p>
          <a:p>
            <a:pPr marL="342900" lvl="1" indent="-342900">
              <a:buFont typeface="Calibri" pitchFamily="34" charset="0"/>
              <a:buAutoNum type="alphaLcPeriod"/>
            </a:pPr>
            <a:r>
              <a:rPr lang="en-US" dirty="0" err="1">
                <a:latin typeface="Cambria" panose="02040503050406030204" pitchFamily="18" charset="0"/>
                <a:ea typeface="Cambria" panose="02040503050406030204" pitchFamily="18" charset="0"/>
              </a:rPr>
              <a:t>Analisis</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objek</a:t>
            </a:r>
            <a:r>
              <a:rPr lang="en-US" dirty="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wisata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meliputi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prinsip</a:t>
            </a:r>
            <a:r>
              <a:rPr lang="en-US" dirty="0">
                <a:latin typeface="Cambria" panose="02040503050406030204" pitchFamily="18" charset="0"/>
                <a:ea typeface="Cambria" panose="02040503050406030204" pitchFamily="18" charset="0"/>
              </a:rPr>
              <a:t> 4A </a:t>
            </a:r>
            <a:r>
              <a:rPr lang="en-US" dirty="0" err="1">
                <a:latin typeface="Cambria" panose="02040503050406030204" pitchFamily="18" charset="0"/>
                <a:ea typeface="Cambria" panose="02040503050406030204" pitchFamily="18" charset="0"/>
              </a:rPr>
              <a:t>kepariwisataan</a:t>
            </a:r>
            <a:endParaRPr lang="en-US" dirty="0">
              <a:latin typeface="Cambria" panose="02040503050406030204" pitchFamily="18" charset="0"/>
              <a:ea typeface="Cambria" panose="02040503050406030204" pitchFamily="18" charset="0"/>
            </a:endParaRPr>
          </a:p>
          <a:p>
            <a:pPr marL="342900" lvl="1" indent="-342900">
              <a:buFont typeface="Calibri" pitchFamily="34" charset="0"/>
              <a:buAutoNum type="alphaLcPeriod"/>
            </a:pPr>
            <a:r>
              <a:rPr lang="en-US" dirty="0" err="1">
                <a:latin typeface="Cambria" panose="02040503050406030204" pitchFamily="18" charset="0"/>
                <a:ea typeface="Cambria" panose="02040503050406030204" pitchFamily="18" charset="0"/>
              </a:rPr>
              <a:t>Analisis</a:t>
            </a:r>
            <a:r>
              <a:rPr lang="en-US" dirty="0">
                <a:latin typeface="Cambria" panose="02040503050406030204" pitchFamily="18" charset="0"/>
                <a:ea typeface="Cambria" panose="02040503050406030204" pitchFamily="18" charset="0"/>
              </a:rPr>
              <a:t> pasar </a:t>
            </a:r>
            <a:r>
              <a:rPr lang="en-US" dirty="0" err="1">
                <a:latin typeface="Cambria" panose="02040503050406030204" pitchFamily="18" charset="0"/>
                <a:ea typeface="Cambria" panose="02040503050406030204" pitchFamily="18" charset="0"/>
              </a:rPr>
              <a:t>wisatawan</a:t>
            </a:r>
            <a:endParaRPr lang="en-US" dirty="0">
              <a:latin typeface="Cambria" panose="02040503050406030204" pitchFamily="18" charset="0"/>
              <a:ea typeface="Cambria" panose="02040503050406030204" pitchFamily="18" charset="0"/>
            </a:endParaRPr>
          </a:p>
          <a:p>
            <a:pPr marL="342900" lvl="1" indent="-342900">
              <a:buFont typeface="Calibri" pitchFamily="34" charset="0"/>
              <a:buAutoNum type="alphaLcPeriod"/>
            </a:pPr>
            <a:r>
              <a:rPr lang="en-US" dirty="0" err="1">
                <a:latin typeface="Cambria" panose="02040503050406030204" pitchFamily="18" charset="0"/>
                <a:ea typeface="Cambria" panose="02040503050406030204" pitchFamily="18" charset="0"/>
              </a:rPr>
              <a:t>Analisis</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dampak</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sosial</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budaya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lingkungan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ekonomi</a:t>
            </a:r>
            <a:endParaRPr lang="en-US" dirty="0">
              <a:latin typeface="Cambria" panose="02040503050406030204" pitchFamily="18" charset="0"/>
              <a:ea typeface="Cambria" panose="02040503050406030204" pitchFamily="18" charset="0"/>
            </a:endParaRPr>
          </a:p>
          <a:p>
            <a:pPr marL="342900" lvl="1" indent="-342900">
              <a:buFont typeface="Calibri" pitchFamily="34" charset="0"/>
              <a:buAutoNum type="alphaLcPeriod"/>
            </a:pPr>
            <a:r>
              <a:rPr lang="en-US" dirty="0" err="1">
                <a:latin typeface="Cambria" panose="02040503050406030204" pitchFamily="18" charset="0"/>
                <a:ea typeface="Cambria" panose="02040503050406030204" pitchFamily="18" charset="0"/>
              </a:rPr>
              <a:t>Analisis</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kebencanaan</a:t>
            </a:r>
            <a:endParaRPr lang="en-US" dirty="0">
              <a:latin typeface="Cambria" panose="02040503050406030204" pitchFamily="18" charset="0"/>
              <a:ea typeface="Cambria" panose="02040503050406030204" pitchFamily="18" charset="0"/>
            </a:endParaRPr>
          </a:p>
        </p:txBody>
      </p:sp>
      <p:sp>
        <p:nvSpPr>
          <p:cNvPr id="13" name="Rectangle 12"/>
          <p:cNvSpPr/>
          <p:nvPr/>
        </p:nvSpPr>
        <p:spPr>
          <a:xfrm>
            <a:off x="2895600" y="496186"/>
            <a:ext cx="1528432" cy="523220"/>
          </a:xfrm>
          <a:prstGeom prst="rect">
            <a:avLst/>
          </a:prstGeom>
        </p:spPr>
        <p:txBody>
          <a:bodyPr wrap="none">
            <a:spAutoFit/>
          </a:bodyPr>
          <a:lstStyle/>
          <a:p>
            <a:r>
              <a:rPr lang="en-US" sz="2800" b="1" dirty="0" err="1"/>
              <a:t>Metode</a:t>
            </a:r>
            <a:r>
              <a:rPr lang="en-US" sz="2800" b="1" dirty="0"/>
              <a:t>  </a:t>
            </a:r>
          </a:p>
        </p:txBody>
      </p:sp>
      <p:grpSp>
        <p:nvGrpSpPr>
          <p:cNvPr id="14" name="Group 13"/>
          <p:cNvGrpSpPr/>
          <p:nvPr/>
        </p:nvGrpSpPr>
        <p:grpSpPr>
          <a:xfrm>
            <a:off x="1706839" y="285696"/>
            <a:ext cx="1086205" cy="1034223"/>
            <a:chOff x="144215" y="34243"/>
            <a:chExt cx="1086205" cy="1034223"/>
          </a:xfrm>
        </p:grpSpPr>
        <p:sp>
          <p:nvSpPr>
            <p:cNvPr id="15" name="Oval 14"/>
            <p:cNvSpPr/>
            <p:nvPr/>
          </p:nvSpPr>
          <p:spPr>
            <a:xfrm>
              <a:off x="144215" y="34243"/>
              <a:ext cx="1034223" cy="103422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000" dirty="0"/>
            </a:p>
          </p:txBody>
        </p:sp>
        <p:sp>
          <p:nvSpPr>
            <p:cNvPr id="16" name="Rectangle 15"/>
            <p:cNvSpPr/>
            <p:nvPr/>
          </p:nvSpPr>
          <p:spPr>
            <a:xfrm>
              <a:off x="263489" y="152400"/>
              <a:ext cx="966931" cy="707886"/>
            </a:xfrm>
            <a:prstGeom prst="rect">
              <a:avLst/>
            </a:prstGeom>
          </p:spPr>
          <p:txBody>
            <a:bodyPr wrap="none">
              <a:spAutoFit/>
            </a:bodyPr>
            <a:lstStyle/>
            <a:p>
              <a:r>
                <a:rPr lang="en-US" sz="4000" b="1" dirty="0"/>
                <a:t>3.</a:t>
              </a:r>
              <a:r>
                <a:rPr lang="id-ID" sz="4000" b="1" dirty="0"/>
                <a:t>2</a:t>
              </a:r>
              <a:r>
                <a:rPr lang="en-US" sz="4000" b="1" dirty="0"/>
                <a:t> </a:t>
              </a:r>
            </a:p>
          </p:txBody>
        </p:sp>
      </p:grpSp>
      <p:sp>
        <p:nvSpPr>
          <p:cNvPr id="12" name="Rectangle 8">
            <a:extLst>
              <a:ext uri="{FF2B5EF4-FFF2-40B4-BE49-F238E27FC236}">
                <a16:creationId xmlns:a16="http://schemas.microsoft.com/office/drawing/2014/main" id="{48BF867D-037F-4FE2-A1C4-910A85F24D55}"/>
              </a:ext>
            </a:extLst>
          </p:cNvPr>
          <p:cNvSpPr>
            <a:spLocks noChangeArrowheads="1"/>
          </p:cNvSpPr>
          <p:nvPr/>
        </p:nvSpPr>
        <p:spPr bwMode="auto">
          <a:xfrm>
            <a:off x="7758444" y="2703468"/>
            <a:ext cx="2909556"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lvl="1" indent="-342900">
              <a:buFont typeface="Calibri" pitchFamily="34" charset="0"/>
              <a:buAutoNum type="alphaLcPeriod"/>
            </a:pPr>
            <a:r>
              <a:rPr lang="id-ID" dirty="0">
                <a:latin typeface="Cambria" panose="02040503050406030204" pitchFamily="18" charset="0"/>
                <a:ea typeface="Cambria" panose="02040503050406030204" pitchFamily="18" charset="0"/>
              </a:rPr>
              <a:t>Analisis tata ruang wilayah</a:t>
            </a:r>
            <a:endParaRPr lang="en-US" dirty="0">
              <a:latin typeface="Cambria" panose="02040503050406030204" pitchFamily="18" charset="0"/>
              <a:ea typeface="Cambria" panose="02040503050406030204" pitchFamily="18" charset="0"/>
            </a:endParaRPr>
          </a:p>
          <a:p>
            <a:pPr marL="342900" lvl="1" indent="-342900">
              <a:buFont typeface="Calibri" pitchFamily="34" charset="0"/>
              <a:buAutoNum type="alphaLcPeriod"/>
            </a:pPr>
            <a:r>
              <a:rPr lang="en-US" dirty="0" err="1">
                <a:latin typeface="Cambria" panose="02040503050406030204" pitchFamily="18" charset="0"/>
                <a:ea typeface="Cambria" panose="02040503050406030204" pitchFamily="18" charset="0"/>
              </a:rPr>
              <a:t>Analisis</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objek</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wisata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meliputi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prinsip</a:t>
            </a:r>
            <a:r>
              <a:rPr lang="en-US" dirty="0">
                <a:latin typeface="Cambria" panose="02040503050406030204" pitchFamily="18" charset="0"/>
                <a:ea typeface="Cambria" panose="02040503050406030204" pitchFamily="18" charset="0"/>
              </a:rPr>
              <a:t> 4A </a:t>
            </a:r>
            <a:r>
              <a:rPr lang="en-US" dirty="0" err="1">
                <a:latin typeface="Cambria" panose="02040503050406030204" pitchFamily="18" charset="0"/>
                <a:ea typeface="Cambria" panose="02040503050406030204" pitchFamily="18" charset="0"/>
              </a:rPr>
              <a:t>kepariwisataan</a:t>
            </a:r>
            <a:endParaRPr lang="en-US" dirty="0">
              <a:latin typeface="Cambria" panose="02040503050406030204" pitchFamily="18" charset="0"/>
              <a:ea typeface="Cambria" panose="02040503050406030204" pitchFamily="18" charset="0"/>
            </a:endParaRPr>
          </a:p>
          <a:p>
            <a:pPr marL="342900" lvl="1" indent="-342900">
              <a:buFont typeface="Calibri" pitchFamily="34" charset="0"/>
              <a:buAutoNum type="alphaLcPeriod"/>
            </a:pPr>
            <a:r>
              <a:rPr lang="en-US" dirty="0" err="1">
                <a:latin typeface="Cambria" panose="02040503050406030204" pitchFamily="18" charset="0"/>
                <a:ea typeface="Cambria" panose="02040503050406030204" pitchFamily="18" charset="0"/>
              </a:rPr>
              <a:t>Analisis</a:t>
            </a:r>
            <a:r>
              <a:rPr lang="en-US" dirty="0">
                <a:latin typeface="Cambria" panose="02040503050406030204" pitchFamily="18" charset="0"/>
                <a:ea typeface="Cambria" panose="02040503050406030204" pitchFamily="18" charset="0"/>
              </a:rPr>
              <a:t> pasar </a:t>
            </a:r>
            <a:r>
              <a:rPr lang="en-US" dirty="0" err="1">
                <a:latin typeface="Cambria" panose="02040503050406030204" pitchFamily="18" charset="0"/>
                <a:ea typeface="Cambria" panose="02040503050406030204" pitchFamily="18" charset="0"/>
              </a:rPr>
              <a:t>wisatawan</a:t>
            </a:r>
            <a:endParaRPr lang="en-US" dirty="0">
              <a:latin typeface="Cambria" panose="02040503050406030204" pitchFamily="18" charset="0"/>
              <a:ea typeface="Cambria" panose="02040503050406030204" pitchFamily="18" charset="0"/>
            </a:endParaRPr>
          </a:p>
          <a:p>
            <a:pPr marL="342900" lvl="1" indent="-342900">
              <a:buFont typeface="Calibri" pitchFamily="34" charset="0"/>
              <a:buAutoNum type="alphaLcPeriod"/>
            </a:pPr>
            <a:r>
              <a:rPr lang="en-US" dirty="0" err="1">
                <a:latin typeface="Cambria" panose="02040503050406030204" pitchFamily="18" charset="0"/>
                <a:ea typeface="Cambria" panose="02040503050406030204" pitchFamily="18" charset="0"/>
              </a:rPr>
              <a:t>Analisis</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dampak</a:t>
            </a:r>
            <a:r>
              <a:rPr lang="en-US" dirty="0">
                <a:latin typeface="Cambria" panose="02040503050406030204" pitchFamily="18" charset="0"/>
                <a:ea typeface="Cambria" panose="02040503050406030204" pitchFamily="18" charset="0"/>
              </a:rPr>
              <a:t> social, </a:t>
            </a:r>
            <a:r>
              <a:rPr lang="en-US" dirty="0" err="1">
                <a:latin typeface="Cambria" panose="02040503050406030204" pitchFamily="18" charset="0"/>
                <a:ea typeface="Cambria" panose="02040503050406030204" pitchFamily="18" charset="0"/>
              </a:rPr>
              <a:t>budaya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lingkungan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ekonomi</a:t>
            </a:r>
            <a:endParaRPr lang="en-US" dirty="0">
              <a:latin typeface="Cambria" panose="02040503050406030204" pitchFamily="18" charset="0"/>
              <a:ea typeface="Cambria" panose="02040503050406030204" pitchFamily="18" charset="0"/>
            </a:endParaRPr>
          </a:p>
          <a:p>
            <a:pPr marL="342900" lvl="1" indent="-342900">
              <a:buFont typeface="Calibri" pitchFamily="34" charset="0"/>
              <a:buAutoNum type="alphaLcPeriod"/>
            </a:pPr>
            <a:r>
              <a:rPr lang="en-US" dirty="0" err="1">
                <a:latin typeface="Cambria" panose="02040503050406030204" pitchFamily="18" charset="0"/>
                <a:ea typeface="Cambria" panose="02040503050406030204" pitchFamily="18" charset="0"/>
              </a:rPr>
              <a:t>Analisis</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kebencanaan</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815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53250" y="1186624"/>
            <a:ext cx="2743200" cy="415925"/>
          </a:xfrm>
          <a:prstGeom prst="rect">
            <a:avLst/>
          </a:prstGeom>
          <a:solidFill>
            <a:srgbClr val="4193BA"/>
          </a:solidFill>
          <a:ln>
            <a:noFill/>
          </a:ln>
        </p:spPr>
        <p:style>
          <a:lnRef idx="1">
            <a:schemeClr val="dk1"/>
          </a:lnRef>
          <a:fillRef idx="2">
            <a:schemeClr val="dk1"/>
          </a:fillRef>
          <a:effectRef idx="1">
            <a:schemeClr val="dk1"/>
          </a:effectRef>
          <a:fontRef idx="minor">
            <a:schemeClr val="dk1"/>
          </a:fontRef>
        </p:style>
        <p:txBody>
          <a:bodyPr lIns="91428" tIns="45714" rIns="91428" bIns="45714">
            <a:noAutofit/>
          </a:bodyPr>
          <a:lstStyle/>
          <a:p>
            <a:pPr defTabSz="1072866">
              <a:tabLst>
                <a:tab pos="4976216" algn="l"/>
              </a:tabLst>
              <a:defRPr/>
            </a:pPr>
            <a:r>
              <a:rPr lang="en-US" b="1" dirty="0">
                <a:solidFill>
                  <a:schemeClr val="bg1"/>
                </a:solidFill>
                <a:latin typeface="Arial" pitchFamily="34" charset="0"/>
                <a:cs typeface="Arial" pitchFamily="34" charset="0"/>
              </a:rPr>
              <a:t>PENGUMPULAN DATA </a:t>
            </a:r>
            <a:endParaRPr lang="id-ID" b="1" dirty="0">
              <a:solidFill>
                <a:schemeClr val="bg1"/>
              </a:solidFill>
              <a:latin typeface="Arial" panose="020B0604020202020204" pitchFamily="34" charset="0"/>
              <a:ea typeface="Calibri" pitchFamily="34" charset="0"/>
              <a:cs typeface="Arial" panose="020B0604020202020204" pitchFamily="34" charset="0"/>
            </a:endParaRPr>
          </a:p>
        </p:txBody>
      </p:sp>
      <p:sp>
        <p:nvSpPr>
          <p:cNvPr id="7" name="Rectangle 6"/>
          <p:cNvSpPr/>
          <p:nvPr/>
        </p:nvSpPr>
        <p:spPr>
          <a:xfrm>
            <a:off x="4601587" y="1186623"/>
            <a:ext cx="5990213" cy="369320"/>
          </a:xfrm>
          <a:prstGeom prst="rect">
            <a:avLst/>
          </a:prstGeom>
          <a:solidFill>
            <a:srgbClr val="4193BA"/>
          </a:solidFill>
          <a:ln>
            <a:noFill/>
          </a:ln>
        </p:spPr>
        <p:style>
          <a:lnRef idx="1">
            <a:schemeClr val="dk1"/>
          </a:lnRef>
          <a:fillRef idx="2">
            <a:schemeClr val="dk1"/>
          </a:fillRef>
          <a:effectRef idx="1">
            <a:schemeClr val="dk1"/>
          </a:effectRef>
          <a:fontRef idx="minor">
            <a:schemeClr val="dk1"/>
          </a:fontRef>
        </p:style>
        <p:txBody>
          <a:bodyPr wrap="square" lIns="91428" tIns="45714" rIns="91428" bIns="45714">
            <a:spAutoFit/>
          </a:bodyPr>
          <a:lstStyle/>
          <a:p>
            <a:pPr algn="ctr" defTabSz="1072866">
              <a:tabLst>
                <a:tab pos="4976216" algn="l"/>
              </a:tabLst>
              <a:defRPr/>
            </a:pPr>
            <a:r>
              <a:rPr lang="en-US" b="1" dirty="0">
                <a:solidFill>
                  <a:schemeClr val="bg1"/>
                </a:solidFill>
                <a:latin typeface="Arial" pitchFamily="34" charset="0"/>
                <a:cs typeface="Arial" pitchFamily="34" charset="0"/>
              </a:rPr>
              <a:t>ANALISIS DATA </a:t>
            </a:r>
            <a:endParaRPr lang="id-ID" b="1" dirty="0">
              <a:solidFill>
                <a:schemeClr val="bg1"/>
              </a:solidFill>
              <a:latin typeface="Arial" panose="020B0604020202020204" pitchFamily="34" charset="0"/>
              <a:ea typeface="Calibri" pitchFamily="34" charset="0"/>
              <a:cs typeface="Arial" panose="020B0604020202020204" pitchFamily="34" charset="0"/>
            </a:endParaRPr>
          </a:p>
        </p:txBody>
      </p:sp>
      <p:sp>
        <p:nvSpPr>
          <p:cNvPr id="13" name="Rectangle 12"/>
          <p:cNvSpPr/>
          <p:nvPr/>
        </p:nvSpPr>
        <p:spPr>
          <a:xfrm>
            <a:off x="2793044" y="392668"/>
            <a:ext cx="1528432" cy="523220"/>
          </a:xfrm>
          <a:prstGeom prst="rect">
            <a:avLst/>
          </a:prstGeom>
        </p:spPr>
        <p:txBody>
          <a:bodyPr wrap="none">
            <a:spAutoFit/>
          </a:bodyPr>
          <a:lstStyle/>
          <a:p>
            <a:r>
              <a:rPr lang="en-US" sz="2800" b="1" dirty="0" err="1"/>
              <a:t>Metode</a:t>
            </a:r>
            <a:r>
              <a:rPr lang="en-US" sz="2800" b="1" dirty="0"/>
              <a:t>  </a:t>
            </a:r>
          </a:p>
        </p:txBody>
      </p:sp>
      <p:grpSp>
        <p:nvGrpSpPr>
          <p:cNvPr id="14" name="Group 13"/>
          <p:cNvGrpSpPr/>
          <p:nvPr/>
        </p:nvGrpSpPr>
        <p:grpSpPr>
          <a:xfrm>
            <a:off x="1668216" y="34244"/>
            <a:ext cx="1086205" cy="1034223"/>
            <a:chOff x="144215" y="34243"/>
            <a:chExt cx="1086205" cy="1034223"/>
          </a:xfrm>
        </p:grpSpPr>
        <p:sp>
          <p:nvSpPr>
            <p:cNvPr id="15" name="Oval 14"/>
            <p:cNvSpPr/>
            <p:nvPr/>
          </p:nvSpPr>
          <p:spPr>
            <a:xfrm>
              <a:off x="144215" y="34243"/>
              <a:ext cx="1034223" cy="103422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000" dirty="0"/>
            </a:p>
          </p:txBody>
        </p:sp>
        <p:sp>
          <p:nvSpPr>
            <p:cNvPr id="16" name="Rectangle 15"/>
            <p:cNvSpPr/>
            <p:nvPr/>
          </p:nvSpPr>
          <p:spPr>
            <a:xfrm>
              <a:off x="263489" y="152400"/>
              <a:ext cx="966931" cy="707886"/>
            </a:xfrm>
            <a:prstGeom prst="rect">
              <a:avLst/>
            </a:prstGeom>
          </p:spPr>
          <p:txBody>
            <a:bodyPr wrap="none">
              <a:spAutoFit/>
            </a:bodyPr>
            <a:lstStyle/>
            <a:p>
              <a:r>
                <a:rPr lang="en-US" sz="4000" b="1" dirty="0"/>
                <a:t>3.</a:t>
              </a:r>
              <a:r>
                <a:rPr lang="id-ID" sz="4000" b="1" dirty="0"/>
                <a:t>2</a:t>
              </a:r>
              <a:r>
                <a:rPr lang="en-US" sz="4000" b="1" dirty="0"/>
                <a:t> </a:t>
              </a:r>
            </a:p>
          </p:txBody>
        </p:sp>
      </p:grpSp>
      <p:sp>
        <p:nvSpPr>
          <p:cNvPr id="18" name="Rectangle: Rounded Corners 134">
            <a:extLst>
              <a:ext uri="{FF2B5EF4-FFF2-40B4-BE49-F238E27FC236}">
                <a16:creationId xmlns:a16="http://schemas.microsoft.com/office/drawing/2014/main" id="{562AF169-7D46-4ECF-85D2-CE5E2CDCC9ED}"/>
              </a:ext>
            </a:extLst>
          </p:cNvPr>
          <p:cNvSpPr/>
          <p:nvPr/>
        </p:nvSpPr>
        <p:spPr>
          <a:xfrm>
            <a:off x="4601587" y="1796224"/>
            <a:ext cx="2743200" cy="415925"/>
          </a:xfrm>
          <a:prstGeom prst="roundRect">
            <a:avLst/>
          </a:prstGeom>
          <a:solidFill>
            <a:schemeClr val="accent3">
              <a:lumMod val="60000"/>
              <a:lumOff val="40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defRPr/>
            </a:pPr>
            <a:r>
              <a:rPr lang="en-US" sz="2000" dirty="0">
                <a:solidFill>
                  <a:schemeClr val="tx1">
                    <a:lumMod val="85000"/>
                    <a:lumOff val="15000"/>
                  </a:schemeClr>
                </a:solidFill>
              </a:rPr>
              <a:t>tata </a:t>
            </a:r>
            <a:r>
              <a:rPr lang="en-US" sz="2000" dirty="0" err="1">
                <a:solidFill>
                  <a:schemeClr val="tx1">
                    <a:lumMod val="85000"/>
                    <a:lumOff val="15000"/>
                  </a:schemeClr>
                </a:solidFill>
              </a:rPr>
              <a:t>ruang</a:t>
            </a:r>
            <a:r>
              <a:rPr lang="en-US" sz="2000" dirty="0">
                <a:solidFill>
                  <a:schemeClr val="tx1">
                    <a:lumMod val="85000"/>
                    <a:lumOff val="15000"/>
                  </a:schemeClr>
                </a:solidFill>
              </a:rPr>
              <a:t> wilayah</a:t>
            </a:r>
          </a:p>
        </p:txBody>
      </p:sp>
      <p:sp>
        <p:nvSpPr>
          <p:cNvPr id="19" name="Rounded Rectangle 64">
            <a:extLst>
              <a:ext uri="{FF2B5EF4-FFF2-40B4-BE49-F238E27FC236}">
                <a16:creationId xmlns:a16="http://schemas.microsoft.com/office/drawing/2014/main" id="{123EE4AD-384A-46BC-8BFF-70896BE80352}"/>
              </a:ext>
            </a:extLst>
          </p:cNvPr>
          <p:cNvSpPr/>
          <p:nvPr/>
        </p:nvSpPr>
        <p:spPr>
          <a:xfrm>
            <a:off x="7772400" y="1763794"/>
            <a:ext cx="2819400" cy="1414513"/>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n-US" sz="1200" dirty="0">
                <a:solidFill>
                  <a:schemeClr val="tx1">
                    <a:lumMod val="85000"/>
                    <a:lumOff val="15000"/>
                  </a:schemeClr>
                </a:solidFill>
                <a:ea typeface="Times New Roman" panose="02020603050405020304" pitchFamily="18" charset="0"/>
              </a:rPr>
              <a:t>overlay </a:t>
            </a:r>
            <a:r>
              <a:rPr lang="en-US" sz="1200" dirty="0" err="1">
                <a:solidFill>
                  <a:schemeClr val="tx1">
                    <a:lumMod val="85000"/>
                    <a:lumOff val="15000"/>
                  </a:schemeClr>
                </a:solidFill>
                <a:ea typeface="Times New Roman" panose="02020603050405020304" pitchFamily="18" charset="0"/>
              </a:rPr>
              <a:t>kawasan</a:t>
            </a:r>
            <a:r>
              <a:rPr lang="en-US" sz="1200" dirty="0">
                <a:solidFill>
                  <a:schemeClr val="tx1">
                    <a:lumMod val="85000"/>
                    <a:lumOff val="15000"/>
                  </a:schemeClr>
                </a:solidFill>
                <a:ea typeface="Times New Roman" panose="02020603050405020304" pitchFamily="18" charset="0"/>
              </a:rPr>
              <a:t> </a:t>
            </a:r>
            <a:r>
              <a:rPr lang="en-US" sz="1200" dirty="0" err="1">
                <a:solidFill>
                  <a:schemeClr val="tx1">
                    <a:lumMod val="85000"/>
                    <a:lumOff val="15000"/>
                  </a:schemeClr>
                </a:solidFill>
                <a:ea typeface="Times New Roman" panose="02020603050405020304" pitchFamily="18" charset="0"/>
              </a:rPr>
              <a:t>perencanaan</a:t>
            </a:r>
            <a:r>
              <a:rPr lang="en-US" sz="1200" dirty="0">
                <a:solidFill>
                  <a:schemeClr val="tx1">
                    <a:lumMod val="85000"/>
                    <a:lumOff val="15000"/>
                  </a:schemeClr>
                </a:solidFill>
                <a:ea typeface="Times New Roman" panose="02020603050405020304" pitchFamily="18" charset="0"/>
              </a:rPr>
              <a:t> </a:t>
            </a:r>
            <a:r>
              <a:rPr lang="en-US" sz="1200" dirty="0" err="1">
                <a:solidFill>
                  <a:schemeClr val="tx1">
                    <a:lumMod val="85000"/>
                    <a:lumOff val="15000"/>
                  </a:schemeClr>
                </a:solidFill>
                <a:ea typeface="Times New Roman" panose="02020603050405020304" pitchFamily="18" charset="0"/>
              </a:rPr>
              <a:t>dengan</a:t>
            </a:r>
            <a:r>
              <a:rPr lang="en-US" sz="1200" dirty="0">
                <a:solidFill>
                  <a:schemeClr val="tx1">
                    <a:lumMod val="85000"/>
                    <a:lumOff val="15000"/>
                  </a:schemeClr>
                </a:solidFill>
                <a:ea typeface="Times New Roman" panose="02020603050405020304" pitchFamily="18" charset="0"/>
              </a:rPr>
              <a:t> </a:t>
            </a:r>
            <a:r>
              <a:rPr lang="en-US" sz="1200" dirty="0" err="1">
                <a:solidFill>
                  <a:schemeClr val="tx1">
                    <a:lumMod val="85000"/>
                    <a:lumOff val="15000"/>
                  </a:schemeClr>
                </a:solidFill>
                <a:ea typeface="Times New Roman" panose="02020603050405020304" pitchFamily="18" charset="0"/>
              </a:rPr>
              <a:t>peraturan</a:t>
            </a:r>
            <a:r>
              <a:rPr lang="en-US" sz="1200" dirty="0">
                <a:solidFill>
                  <a:schemeClr val="tx1">
                    <a:lumMod val="85000"/>
                    <a:lumOff val="15000"/>
                  </a:schemeClr>
                </a:solidFill>
                <a:ea typeface="Times New Roman" panose="02020603050405020304" pitchFamily="18" charset="0"/>
              </a:rPr>
              <a:t> tata </a:t>
            </a:r>
            <a:r>
              <a:rPr lang="en-US" sz="1200" dirty="0" err="1">
                <a:solidFill>
                  <a:schemeClr val="tx1">
                    <a:lumMod val="85000"/>
                    <a:lumOff val="15000"/>
                  </a:schemeClr>
                </a:solidFill>
                <a:ea typeface="Times New Roman" panose="02020603050405020304" pitchFamily="18" charset="0"/>
              </a:rPr>
              <a:t>ruang</a:t>
            </a:r>
            <a:r>
              <a:rPr lang="en-US" sz="1200" dirty="0">
                <a:solidFill>
                  <a:schemeClr val="tx1">
                    <a:lumMod val="85000"/>
                    <a:lumOff val="15000"/>
                  </a:schemeClr>
                </a:solidFill>
                <a:ea typeface="Times New Roman" panose="02020603050405020304" pitchFamily="18" charset="0"/>
              </a:rPr>
              <a:t> yang </a:t>
            </a:r>
            <a:r>
              <a:rPr lang="en-US" sz="1200" dirty="0" err="1">
                <a:solidFill>
                  <a:schemeClr val="tx1">
                    <a:lumMod val="85000"/>
                    <a:lumOff val="15000"/>
                  </a:schemeClr>
                </a:solidFill>
                <a:ea typeface="Times New Roman" panose="02020603050405020304" pitchFamily="18" charset="0"/>
              </a:rPr>
              <a:t>berlaku</a:t>
            </a:r>
            <a:r>
              <a:rPr lang="en-US" sz="1200" dirty="0">
                <a:solidFill>
                  <a:schemeClr val="tx1">
                    <a:lumMod val="85000"/>
                    <a:lumOff val="15000"/>
                  </a:schemeClr>
                </a:solidFill>
                <a:ea typeface="Times New Roman" panose="02020603050405020304" pitchFamily="18" charset="0"/>
              </a:rPr>
              <a:t> </a:t>
            </a:r>
            <a:r>
              <a:rPr lang="en-US" sz="1200" dirty="0" err="1">
                <a:solidFill>
                  <a:schemeClr val="tx1">
                    <a:lumMod val="85000"/>
                    <a:lumOff val="15000"/>
                  </a:schemeClr>
                </a:solidFill>
                <a:ea typeface="Times New Roman" panose="02020603050405020304" pitchFamily="18" charset="0"/>
              </a:rPr>
              <a:t>menyangkut</a:t>
            </a:r>
            <a:r>
              <a:rPr lang="en-US" sz="1200" dirty="0">
                <a:solidFill>
                  <a:schemeClr val="tx1">
                    <a:lumMod val="85000"/>
                    <a:lumOff val="15000"/>
                  </a:schemeClr>
                </a:solidFill>
                <a:ea typeface="Times New Roman" panose="02020603050405020304" pitchFamily="18" charset="0"/>
              </a:rPr>
              <a:t> </a:t>
            </a:r>
            <a:r>
              <a:rPr lang="en-US" sz="1200" dirty="0" err="1">
                <a:solidFill>
                  <a:schemeClr val="tx1">
                    <a:lumMod val="85000"/>
                    <a:lumOff val="15000"/>
                  </a:schemeClr>
                </a:solidFill>
                <a:ea typeface="Times New Roman" panose="02020603050405020304" pitchFamily="18" charset="0"/>
              </a:rPr>
              <a:t>kawasan</a:t>
            </a:r>
            <a:r>
              <a:rPr lang="en-US" sz="1200" dirty="0">
                <a:solidFill>
                  <a:schemeClr val="tx1">
                    <a:lumMod val="85000"/>
                    <a:lumOff val="15000"/>
                  </a:schemeClr>
                </a:solidFill>
                <a:ea typeface="Times New Roman" panose="02020603050405020304" pitchFamily="18" charset="0"/>
              </a:rPr>
              <a:t> </a:t>
            </a:r>
            <a:r>
              <a:rPr lang="en-US" sz="1200" dirty="0" err="1">
                <a:solidFill>
                  <a:schemeClr val="tx1">
                    <a:lumMod val="85000"/>
                    <a:lumOff val="15000"/>
                  </a:schemeClr>
                </a:solidFill>
                <a:ea typeface="Times New Roman" panose="02020603050405020304" pitchFamily="18" charset="0"/>
              </a:rPr>
              <a:t>lindung</a:t>
            </a:r>
            <a:r>
              <a:rPr lang="en-US" sz="1200" dirty="0">
                <a:solidFill>
                  <a:schemeClr val="tx1">
                    <a:lumMod val="85000"/>
                    <a:lumOff val="15000"/>
                  </a:schemeClr>
                </a:solidFill>
                <a:ea typeface="Times New Roman" panose="02020603050405020304" pitchFamily="18" charset="0"/>
              </a:rPr>
              <a:t> </a:t>
            </a:r>
            <a:r>
              <a:rPr lang="en-US" sz="1200" dirty="0" err="1">
                <a:solidFill>
                  <a:schemeClr val="tx1">
                    <a:lumMod val="85000"/>
                    <a:lumOff val="15000"/>
                  </a:schemeClr>
                </a:solidFill>
                <a:ea typeface="Times New Roman" panose="02020603050405020304" pitchFamily="18" charset="0"/>
              </a:rPr>
              <a:t>maupun</a:t>
            </a:r>
            <a:r>
              <a:rPr lang="en-US" sz="1200" dirty="0">
                <a:solidFill>
                  <a:schemeClr val="tx1">
                    <a:lumMod val="85000"/>
                    <a:lumOff val="15000"/>
                  </a:schemeClr>
                </a:solidFill>
                <a:ea typeface="Times New Roman" panose="02020603050405020304" pitchFamily="18" charset="0"/>
              </a:rPr>
              <a:t> </a:t>
            </a:r>
            <a:r>
              <a:rPr lang="en-US" sz="1200" dirty="0" err="1">
                <a:solidFill>
                  <a:schemeClr val="tx1">
                    <a:lumMod val="85000"/>
                    <a:lumOff val="15000"/>
                  </a:schemeClr>
                </a:solidFill>
                <a:ea typeface="Times New Roman" panose="02020603050405020304" pitchFamily="18" charset="0"/>
              </a:rPr>
              <a:t>budidaya</a:t>
            </a:r>
            <a:r>
              <a:rPr lang="en-US" sz="1200" dirty="0">
                <a:solidFill>
                  <a:schemeClr val="tx1">
                    <a:lumMod val="85000"/>
                    <a:lumOff val="15000"/>
                  </a:schemeClr>
                </a:solidFill>
                <a:ea typeface="Times New Roman" panose="02020603050405020304" pitchFamily="18" charset="0"/>
              </a:rPr>
              <a:t> yang </a:t>
            </a:r>
            <a:r>
              <a:rPr lang="en-US" sz="1200" dirty="0" err="1">
                <a:solidFill>
                  <a:schemeClr val="tx1">
                    <a:lumMod val="85000"/>
                    <a:lumOff val="15000"/>
                  </a:schemeClr>
                </a:solidFill>
                <a:ea typeface="Times New Roman" panose="02020603050405020304" pitchFamily="18" charset="0"/>
              </a:rPr>
              <a:t>akan</a:t>
            </a:r>
            <a:r>
              <a:rPr lang="en-US" sz="1200" dirty="0">
                <a:solidFill>
                  <a:schemeClr val="tx1">
                    <a:lumMod val="85000"/>
                    <a:lumOff val="15000"/>
                  </a:schemeClr>
                </a:solidFill>
                <a:ea typeface="Times New Roman" panose="02020603050405020304" pitchFamily="18" charset="0"/>
              </a:rPr>
              <a:t> </a:t>
            </a:r>
            <a:r>
              <a:rPr lang="en-US" sz="1200" dirty="0" err="1">
                <a:solidFill>
                  <a:schemeClr val="tx1">
                    <a:lumMod val="85000"/>
                    <a:lumOff val="15000"/>
                  </a:schemeClr>
                </a:solidFill>
                <a:ea typeface="Times New Roman" panose="02020603050405020304" pitchFamily="18" charset="0"/>
              </a:rPr>
              <a:t>menentukan</a:t>
            </a:r>
            <a:r>
              <a:rPr lang="en-US" sz="1200" dirty="0">
                <a:solidFill>
                  <a:schemeClr val="tx1">
                    <a:lumMod val="85000"/>
                    <a:lumOff val="15000"/>
                  </a:schemeClr>
                </a:solidFill>
                <a:ea typeface="Times New Roman" panose="02020603050405020304" pitchFamily="18" charset="0"/>
              </a:rPr>
              <a:t> </a:t>
            </a:r>
            <a:r>
              <a:rPr lang="en-US" sz="1200" dirty="0" err="1">
                <a:solidFill>
                  <a:schemeClr val="tx1">
                    <a:lumMod val="85000"/>
                    <a:lumOff val="15000"/>
                  </a:schemeClr>
                </a:solidFill>
                <a:ea typeface="Times New Roman" panose="02020603050405020304" pitchFamily="18" charset="0"/>
              </a:rPr>
              <a:t>arah</a:t>
            </a:r>
            <a:r>
              <a:rPr lang="en-US" sz="1200" dirty="0">
                <a:solidFill>
                  <a:schemeClr val="tx1">
                    <a:lumMod val="85000"/>
                    <a:lumOff val="15000"/>
                  </a:schemeClr>
                </a:solidFill>
                <a:ea typeface="Times New Roman" panose="02020603050405020304" pitchFamily="18" charset="0"/>
              </a:rPr>
              <a:t> </a:t>
            </a:r>
            <a:r>
              <a:rPr lang="en-US" sz="1200" dirty="0" err="1">
                <a:solidFill>
                  <a:schemeClr val="tx1">
                    <a:lumMod val="85000"/>
                    <a:lumOff val="15000"/>
                  </a:schemeClr>
                </a:solidFill>
                <a:ea typeface="Times New Roman" panose="02020603050405020304" pitchFamily="18" charset="0"/>
              </a:rPr>
              <a:t>pengembangan</a:t>
            </a:r>
            <a:r>
              <a:rPr lang="en-US" sz="1200" dirty="0">
                <a:solidFill>
                  <a:schemeClr val="tx1">
                    <a:lumMod val="85000"/>
                    <a:lumOff val="15000"/>
                  </a:schemeClr>
                </a:solidFill>
                <a:ea typeface="Times New Roman" panose="02020603050405020304" pitchFamily="18" charset="0"/>
              </a:rPr>
              <a:t> </a:t>
            </a:r>
            <a:r>
              <a:rPr lang="en-US" sz="1200" dirty="0" err="1">
                <a:solidFill>
                  <a:schemeClr val="tx1">
                    <a:lumMod val="85000"/>
                    <a:lumOff val="15000"/>
                  </a:schemeClr>
                </a:solidFill>
                <a:ea typeface="Times New Roman" panose="02020603050405020304" pitchFamily="18" charset="0"/>
              </a:rPr>
              <a:t>kawasan</a:t>
            </a:r>
            <a:endParaRPr lang="id-ID" sz="1200" dirty="0">
              <a:solidFill>
                <a:schemeClr val="tx1">
                  <a:lumMod val="85000"/>
                  <a:lumOff val="15000"/>
                </a:schemeClr>
              </a:solidFill>
            </a:endParaRPr>
          </a:p>
        </p:txBody>
      </p:sp>
      <p:sp>
        <p:nvSpPr>
          <p:cNvPr id="20" name="Rectangle: Rounded Corners 134">
            <a:extLst>
              <a:ext uri="{FF2B5EF4-FFF2-40B4-BE49-F238E27FC236}">
                <a16:creationId xmlns:a16="http://schemas.microsoft.com/office/drawing/2014/main" id="{8A4425B4-FF5A-4A0C-8384-8109B46A8C06}"/>
              </a:ext>
            </a:extLst>
          </p:cNvPr>
          <p:cNvSpPr/>
          <p:nvPr/>
        </p:nvSpPr>
        <p:spPr>
          <a:xfrm>
            <a:off x="4601587" y="3293269"/>
            <a:ext cx="2743200" cy="415925"/>
          </a:xfrm>
          <a:prstGeom prst="roundRect">
            <a:avLst/>
          </a:prstGeom>
          <a:solidFill>
            <a:schemeClr val="accent3">
              <a:lumMod val="60000"/>
              <a:lumOff val="40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defRPr/>
            </a:pPr>
            <a:r>
              <a:rPr lang="en-US" sz="2000" dirty="0" err="1">
                <a:solidFill>
                  <a:schemeClr val="tx1">
                    <a:lumMod val="85000"/>
                    <a:lumOff val="15000"/>
                  </a:schemeClr>
                </a:solidFill>
              </a:rPr>
              <a:t>objek</a:t>
            </a:r>
            <a:r>
              <a:rPr lang="en-US" sz="2000" dirty="0">
                <a:solidFill>
                  <a:schemeClr val="tx1">
                    <a:lumMod val="85000"/>
                    <a:lumOff val="15000"/>
                  </a:schemeClr>
                </a:solidFill>
              </a:rPr>
              <a:t> </a:t>
            </a:r>
            <a:r>
              <a:rPr lang="en-US" sz="2000" dirty="0" err="1">
                <a:solidFill>
                  <a:schemeClr val="tx1">
                    <a:lumMod val="85000"/>
                    <a:lumOff val="15000"/>
                  </a:schemeClr>
                </a:solidFill>
              </a:rPr>
              <a:t>wisata</a:t>
            </a:r>
            <a:endParaRPr lang="en-US" sz="2000" dirty="0">
              <a:solidFill>
                <a:schemeClr val="tx1">
                  <a:lumMod val="85000"/>
                  <a:lumOff val="15000"/>
                </a:schemeClr>
              </a:solidFill>
            </a:endParaRPr>
          </a:p>
        </p:txBody>
      </p:sp>
      <p:sp>
        <p:nvSpPr>
          <p:cNvPr id="21" name="Rounded Rectangle 64">
            <a:extLst>
              <a:ext uri="{FF2B5EF4-FFF2-40B4-BE49-F238E27FC236}">
                <a16:creationId xmlns:a16="http://schemas.microsoft.com/office/drawing/2014/main" id="{745285BF-8D1F-4FF0-BB9C-6D12CC5C937A}"/>
              </a:ext>
            </a:extLst>
          </p:cNvPr>
          <p:cNvSpPr/>
          <p:nvPr/>
        </p:nvSpPr>
        <p:spPr>
          <a:xfrm>
            <a:off x="7772400" y="3260839"/>
            <a:ext cx="2819400" cy="1414513"/>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71450" indent="-171450">
              <a:buFont typeface="Arial" panose="020B0604020202020204" pitchFamily="34" charset="0"/>
              <a:buChar char="•"/>
            </a:pPr>
            <a:r>
              <a:rPr lang="en-US" sz="1200" dirty="0" err="1">
                <a:solidFill>
                  <a:schemeClr val="tx1">
                    <a:lumMod val="85000"/>
                    <a:lumOff val="15000"/>
                  </a:schemeClr>
                </a:solidFill>
                <a:ea typeface="Times New Roman" panose="02020603050405020304" pitchFamily="18" charset="0"/>
                <a:cs typeface="Arial" panose="020B0604020202020204" pitchFamily="34" charset="0"/>
              </a:rPr>
              <a:t>Potensi</a:t>
            </a:r>
            <a:r>
              <a:rPr lang="en-US" sz="1200" dirty="0">
                <a:solidFill>
                  <a:schemeClr val="tx1">
                    <a:lumMod val="85000"/>
                    <a:lumOff val="15000"/>
                  </a:schemeClr>
                </a:solidFill>
                <a:ea typeface="Times New Roman" panose="02020603050405020304" pitchFamily="18" charset="0"/>
                <a:cs typeface="Arial" panose="020B0604020202020204" pitchFamily="34" charset="0"/>
              </a:rPr>
              <a:t> dan </a:t>
            </a:r>
            <a:r>
              <a:rPr lang="en-US" sz="1200" dirty="0" err="1">
                <a:solidFill>
                  <a:schemeClr val="tx1">
                    <a:lumMod val="85000"/>
                    <a:lumOff val="15000"/>
                  </a:schemeClr>
                </a:solidFill>
                <a:ea typeface="Times New Roman" panose="02020603050405020304" pitchFamily="18" charset="0"/>
                <a:cs typeface="Arial" panose="020B0604020202020204" pitchFamily="34" charset="0"/>
              </a:rPr>
              <a:t>daya</a:t>
            </a:r>
            <a:r>
              <a:rPr lang="en-US" sz="1200" dirty="0">
                <a:solidFill>
                  <a:schemeClr val="tx1">
                    <a:lumMod val="85000"/>
                    <a:lumOff val="15000"/>
                  </a:schemeClr>
                </a:solidFill>
                <a:ea typeface="Times New Roman" panose="02020603050405020304" pitchFamily="18" charset="0"/>
                <a:cs typeface="Arial" panose="020B0604020202020204" pitchFamily="34" charset="0"/>
              </a:rPr>
              <a:t> </a:t>
            </a:r>
            <a:r>
              <a:rPr lang="en-US" sz="1200" dirty="0" err="1">
                <a:solidFill>
                  <a:schemeClr val="tx1">
                    <a:lumMod val="85000"/>
                    <a:lumOff val="15000"/>
                  </a:schemeClr>
                </a:solidFill>
                <a:ea typeface="Times New Roman" panose="02020603050405020304" pitchFamily="18" charset="0"/>
                <a:cs typeface="Arial" panose="020B0604020202020204" pitchFamily="34" charset="0"/>
              </a:rPr>
              <a:t>tarik</a:t>
            </a:r>
            <a:r>
              <a:rPr lang="en-US" sz="1200" dirty="0">
                <a:solidFill>
                  <a:schemeClr val="tx1">
                    <a:lumMod val="85000"/>
                    <a:lumOff val="15000"/>
                  </a:schemeClr>
                </a:solidFill>
                <a:ea typeface="Times New Roman" panose="02020603050405020304" pitchFamily="18" charset="0"/>
                <a:cs typeface="Arial" panose="020B0604020202020204" pitchFamily="34" charset="0"/>
              </a:rPr>
              <a:t> </a:t>
            </a:r>
            <a:r>
              <a:rPr lang="en-US" sz="1200" dirty="0" err="1">
                <a:solidFill>
                  <a:schemeClr val="tx1">
                    <a:lumMod val="85000"/>
                    <a:lumOff val="15000"/>
                  </a:schemeClr>
                </a:solidFill>
                <a:ea typeface="Times New Roman" panose="02020603050405020304" pitchFamily="18" charset="0"/>
                <a:cs typeface="Arial" panose="020B0604020202020204" pitchFamily="34" charset="0"/>
              </a:rPr>
              <a:t>wisata</a:t>
            </a:r>
            <a:r>
              <a:rPr lang="en-US" sz="1200" dirty="0">
                <a:solidFill>
                  <a:schemeClr val="tx1">
                    <a:lumMod val="85000"/>
                    <a:lumOff val="15000"/>
                  </a:schemeClr>
                </a:solidFill>
                <a:ea typeface="Times New Roman" panose="02020603050405020304" pitchFamily="18" charset="0"/>
                <a:cs typeface="Arial" panose="020B0604020202020204" pitchFamily="34" charset="0"/>
              </a:rPr>
              <a:t> (</a:t>
            </a:r>
            <a:r>
              <a:rPr lang="en-US" sz="1200" dirty="0" err="1">
                <a:solidFill>
                  <a:schemeClr val="tx1">
                    <a:lumMod val="85000"/>
                    <a:lumOff val="15000"/>
                  </a:schemeClr>
                </a:solidFill>
                <a:ea typeface="Times New Roman" panose="02020603050405020304" pitchFamily="18" charset="0"/>
                <a:cs typeface="Arial" panose="020B0604020202020204" pitchFamily="34" charset="0"/>
              </a:rPr>
              <a:t>atraksi</a:t>
            </a:r>
            <a:r>
              <a:rPr lang="en-US" sz="1200" dirty="0">
                <a:solidFill>
                  <a:schemeClr val="tx1">
                    <a:lumMod val="85000"/>
                    <a:lumOff val="15000"/>
                  </a:schemeClr>
                </a:solidFill>
                <a:ea typeface="Times New Roman" panose="02020603050405020304" pitchFamily="18" charset="0"/>
                <a:cs typeface="Arial" panose="020B0604020202020204" pitchFamily="34" charset="0"/>
              </a:rPr>
              <a:t>/</a:t>
            </a:r>
            <a:r>
              <a:rPr lang="en-US" sz="1200" i="1" dirty="0">
                <a:solidFill>
                  <a:schemeClr val="tx1">
                    <a:lumMod val="85000"/>
                    <a:lumOff val="15000"/>
                  </a:schemeClr>
                </a:solidFill>
                <a:ea typeface="Times New Roman" panose="02020603050405020304" pitchFamily="18" charset="0"/>
                <a:cs typeface="Arial" panose="020B0604020202020204" pitchFamily="34" charset="0"/>
              </a:rPr>
              <a:t>attraction</a:t>
            </a:r>
            <a:r>
              <a:rPr lang="en-US" sz="1200" dirty="0">
                <a:solidFill>
                  <a:schemeClr val="tx1">
                    <a:lumMod val="85000"/>
                    <a:lumOff val="15000"/>
                  </a:schemeClr>
                </a:solidFill>
                <a:ea typeface="Times New Roman" panose="02020603050405020304" pitchFamily="18" charset="0"/>
                <a:cs typeface="Arial" panose="020B0604020202020204" pitchFamily="34" charset="0"/>
              </a:rPr>
              <a:t>)</a:t>
            </a:r>
          </a:p>
          <a:p>
            <a:pPr marL="171450" indent="-171450">
              <a:buFont typeface="Arial" panose="020B0604020202020204" pitchFamily="34" charset="0"/>
              <a:buChar char="•"/>
            </a:pPr>
            <a:r>
              <a:rPr lang="en-US" sz="1200" dirty="0" err="1">
                <a:solidFill>
                  <a:schemeClr val="tx1">
                    <a:lumMod val="85000"/>
                    <a:lumOff val="15000"/>
                  </a:schemeClr>
                </a:solidFill>
                <a:cs typeface="Arial" panose="020B0604020202020204" pitchFamily="34" charset="0"/>
              </a:rPr>
              <a:t>Ketersediaan</a:t>
            </a:r>
            <a:r>
              <a:rPr lang="en-US" sz="1200" dirty="0">
                <a:solidFill>
                  <a:schemeClr val="tx1">
                    <a:lumMod val="85000"/>
                    <a:lumOff val="15000"/>
                  </a:schemeClr>
                </a:solidFill>
                <a:cs typeface="Arial" panose="020B0604020202020204" pitchFamily="34" charset="0"/>
              </a:rPr>
              <a:t> </a:t>
            </a:r>
            <a:r>
              <a:rPr lang="en-US" sz="1200" dirty="0" err="1">
                <a:solidFill>
                  <a:schemeClr val="tx1">
                    <a:lumMod val="85000"/>
                    <a:lumOff val="15000"/>
                  </a:schemeClr>
                </a:solidFill>
                <a:cs typeface="Arial" panose="020B0604020202020204" pitchFamily="34" charset="0"/>
              </a:rPr>
              <a:t>fasilitas</a:t>
            </a:r>
            <a:r>
              <a:rPr lang="en-US" sz="1200" dirty="0">
                <a:solidFill>
                  <a:schemeClr val="tx1">
                    <a:lumMod val="85000"/>
                    <a:lumOff val="15000"/>
                  </a:schemeClr>
                </a:solidFill>
                <a:cs typeface="Arial" panose="020B0604020202020204" pitchFamily="34" charset="0"/>
              </a:rPr>
              <a:t> </a:t>
            </a:r>
            <a:r>
              <a:rPr lang="en-US" sz="1200" dirty="0" err="1">
                <a:solidFill>
                  <a:schemeClr val="tx1">
                    <a:lumMod val="85000"/>
                    <a:lumOff val="15000"/>
                  </a:schemeClr>
                </a:solidFill>
                <a:cs typeface="Arial" panose="020B0604020202020204" pitchFamily="34" charset="0"/>
              </a:rPr>
              <a:t>wisata</a:t>
            </a:r>
            <a:r>
              <a:rPr lang="en-US" sz="1200" dirty="0">
                <a:solidFill>
                  <a:schemeClr val="tx1">
                    <a:lumMod val="85000"/>
                    <a:lumOff val="15000"/>
                  </a:schemeClr>
                </a:solidFill>
                <a:cs typeface="Arial" panose="020B0604020202020204" pitchFamily="34" charset="0"/>
              </a:rPr>
              <a:t> (</a:t>
            </a:r>
            <a:r>
              <a:rPr lang="en-US" sz="1200" dirty="0" err="1">
                <a:solidFill>
                  <a:schemeClr val="tx1">
                    <a:lumMod val="85000"/>
                    <a:lumOff val="15000"/>
                  </a:schemeClr>
                </a:solidFill>
                <a:cs typeface="Arial" panose="020B0604020202020204" pitchFamily="34" charset="0"/>
              </a:rPr>
              <a:t>amenitas</a:t>
            </a:r>
            <a:r>
              <a:rPr lang="en-US" sz="1200" dirty="0">
                <a:solidFill>
                  <a:schemeClr val="tx1">
                    <a:lumMod val="85000"/>
                    <a:lumOff val="15000"/>
                  </a:schemeClr>
                </a:solidFill>
                <a:cs typeface="Arial" panose="020B0604020202020204" pitchFamily="34" charset="0"/>
              </a:rPr>
              <a:t>/</a:t>
            </a:r>
            <a:r>
              <a:rPr lang="en-US" sz="1200" i="1" dirty="0">
                <a:solidFill>
                  <a:schemeClr val="tx1">
                    <a:lumMod val="85000"/>
                    <a:lumOff val="15000"/>
                  </a:schemeClr>
                </a:solidFill>
                <a:cs typeface="Arial" panose="020B0604020202020204" pitchFamily="34" charset="0"/>
              </a:rPr>
              <a:t>amenities</a:t>
            </a:r>
            <a:r>
              <a:rPr lang="en-US" sz="1200" dirty="0">
                <a:solidFill>
                  <a:schemeClr val="tx1">
                    <a:lumMod val="85000"/>
                    <a:lumOff val="15000"/>
                  </a:schemeClr>
                </a:solidFill>
                <a:cs typeface="Arial" panose="020B0604020202020204" pitchFamily="34" charset="0"/>
              </a:rPr>
              <a:t>)</a:t>
            </a:r>
          </a:p>
          <a:p>
            <a:pPr marL="171450" indent="-171450">
              <a:buFont typeface="Arial" panose="020B0604020202020204" pitchFamily="34" charset="0"/>
              <a:buChar char="•"/>
            </a:pPr>
            <a:r>
              <a:rPr lang="en-US" sz="1200" dirty="0" err="1">
                <a:solidFill>
                  <a:schemeClr val="tx1">
                    <a:lumMod val="85000"/>
                    <a:lumOff val="15000"/>
                  </a:schemeClr>
                </a:solidFill>
                <a:cs typeface="Arial" panose="020B0604020202020204" pitchFamily="34" charset="0"/>
              </a:rPr>
              <a:t>Aksesibilitas</a:t>
            </a:r>
            <a:r>
              <a:rPr lang="en-US" sz="1200" dirty="0">
                <a:solidFill>
                  <a:schemeClr val="tx1">
                    <a:lumMod val="85000"/>
                    <a:lumOff val="15000"/>
                  </a:schemeClr>
                </a:solidFill>
                <a:cs typeface="Arial" panose="020B0604020202020204" pitchFamily="34" charset="0"/>
              </a:rPr>
              <a:t> </a:t>
            </a:r>
            <a:r>
              <a:rPr lang="en-US" sz="1200" dirty="0" err="1">
                <a:solidFill>
                  <a:schemeClr val="tx1">
                    <a:lumMod val="85000"/>
                    <a:lumOff val="15000"/>
                  </a:schemeClr>
                </a:solidFill>
                <a:cs typeface="Arial" panose="020B0604020202020204" pitchFamily="34" charset="0"/>
              </a:rPr>
              <a:t>kawasan</a:t>
            </a:r>
            <a:r>
              <a:rPr lang="en-US" sz="1200" dirty="0">
                <a:solidFill>
                  <a:schemeClr val="tx1">
                    <a:lumMod val="85000"/>
                    <a:lumOff val="15000"/>
                  </a:schemeClr>
                </a:solidFill>
                <a:cs typeface="Arial" panose="020B0604020202020204" pitchFamily="34" charset="0"/>
              </a:rPr>
              <a:t> (</a:t>
            </a:r>
            <a:r>
              <a:rPr lang="en-US" sz="1200" dirty="0" err="1">
                <a:solidFill>
                  <a:schemeClr val="tx1">
                    <a:lumMod val="85000"/>
                    <a:lumOff val="15000"/>
                  </a:schemeClr>
                </a:solidFill>
                <a:cs typeface="Arial" panose="020B0604020202020204" pitchFamily="34" charset="0"/>
              </a:rPr>
              <a:t>akses</a:t>
            </a:r>
            <a:r>
              <a:rPr lang="en-US" sz="1200" dirty="0">
                <a:solidFill>
                  <a:schemeClr val="tx1">
                    <a:lumMod val="85000"/>
                    <a:lumOff val="15000"/>
                  </a:schemeClr>
                </a:solidFill>
                <a:cs typeface="Arial" panose="020B0604020202020204" pitchFamily="34" charset="0"/>
              </a:rPr>
              <a:t>/</a:t>
            </a:r>
            <a:r>
              <a:rPr lang="en-US" sz="1200" i="1" dirty="0">
                <a:solidFill>
                  <a:schemeClr val="tx1">
                    <a:lumMod val="85000"/>
                    <a:lumOff val="15000"/>
                  </a:schemeClr>
                </a:solidFill>
                <a:cs typeface="Arial" panose="020B0604020202020204" pitchFamily="34" charset="0"/>
              </a:rPr>
              <a:t>access</a:t>
            </a:r>
            <a:r>
              <a:rPr lang="en-US" sz="1200" dirty="0">
                <a:solidFill>
                  <a:schemeClr val="tx1">
                    <a:lumMod val="85000"/>
                    <a:lumOff val="15000"/>
                  </a:schemeClr>
                </a:solidFill>
                <a:cs typeface="Arial" panose="020B0604020202020204" pitchFamily="34" charset="0"/>
              </a:rPr>
              <a:t>)</a:t>
            </a:r>
          </a:p>
          <a:p>
            <a:pPr marL="171450" indent="-171450">
              <a:buFont typeface="Arial" panose="020B0604020202020204" pitchFamily="34" charset="0"/>
              <a:buChar char="•"/>
            </a:pPr>
            <a:r>
              <a:rPr lang="en-US" sz="1200" dirty="0" err="1">
                <a:solidFill>
                  <a:schemeClr val="tx1">
                    <a:lumMod val="85000"/>
                    <a:lumOff val="15000"/>
                  </a:schemeClr>
                </a:solidFill>
                <a:cs typeface="Arial" panose="020B0604020202020204" pitchFamily="34" charset="0"/>
              </a:rPr>
              <a:t>Pengelolaan</a:t>
            </a:r>
            <a:r>
              <a:rPr lang="en-US" sz="1200" dirty="0">
                <a:solidFill>
                  <a:schemeClr val="tx1">
                    <a:lumMod val="85000"/>
                    <a:lumOff val="15000"/>
                  </a:schemeClr>
                </a:solidFill>
                <a:cs typeface="Arial" panose="020B0604020202020204" pitchFamily="34" charset="0"/>
              </a:rPr>
              <a:t> </a:t>
            </a:r>
            <a:r>
              <a:rPr lang="en-US" sz="1200" dirty="0" err="1">
                <a:solidFill>
                  <a:schemeClr val="tx1">
                    <a:lumMod val="85000"/>
                    <a:lumOff val="15000"/>
                  </a:schemeClr>
                </a:solidFill>
                <a:cs typeface="Arial" panose="020B0604020202020204" pitchFamily="34" charset="0"/>
              </a:rPr>
              <a:t>objek</a:t>
            </a:r>
            <a:r>
              <a:rPr lang="en-US" sz="1200" dirty="0">
                <a:solidFill>
                  <a:schemeClr val="tx1">
                    <a:lumMod val="85000"/>
                    <a:lumOff val="15000"/>
                  </a:schemeClr>
                </a:solidFill>
                <a:cs typeface="Arial" panose="020B0604020202020204" pitchFamily="34" charset="0"/>
              </a:rPr>
              <a:t> </a:t>
            </a:r>
            <a:r>
              <a:rPr lang="en-US" sz="1200" dirty="0" err="1">
                <a:solidFill>
                  <a:schemeClr val="tx1">
                    <a:lumMod val="85000"/>
                    <a:lumOff val="15000"/>
                  </a:schemeClr>
                </a:solidFill>
                <a:cs typeface="Arial" panose="020B0604020202020204" pitchFamily="34" charset="0"/>
              </a:rPr>
              <a:t>wisata</a:t>
            </a:r>
            <a:r>
              <a:rPr lang="en-US" sz="1200" dirty="0">
                <a:solidFill>
                  <a:schemeClr val="tx1">
                    <a:lumMod val="85000"/>
                    <a:lumOff val="15000"/>
                  </a:schemeClr>
                </a:solidFill>
                <a:cs typeface="Arial" panose="020B0604020202020204" pitchFamily="34" charset="0"/>
              </a:rPr>
              <a:t> (</a:t>
            </a:r>
            <a:r>
              <a:rPr lang="en-US" sz="1200" dirty="0" err="1">
                <a:solidFill>
                  <a:schemeClr val="tx1">
                    <a:lumMod val="85000"/>
                    <a:lumOff val="15000"/>
                  </a:schemeClr>
                </a:solidFill>
                <a:cs typeface="Arial" panose="020B0604020202020204" pitchFamily="34" charset="0"/>
              </a:rPr>
              <a:t>kelembagaan</a:t>
            </a:r>
            <a:r>
              <a:rPr lang="en-US" sz="1200" dirty="0">
                <a:solidFill>
                  <a:schemeClr val="tx1">
                    <a:lumMod val="85000"/>
                    <a:lumOff val="15000"/>
                  </a:schemeClr>
                </a:solidFill>
                <a:cs typeface="Arial" panose="020B0604020202020204" pitchFamily="34" charset="0"/>
              </a:rPr>
              <a:t>/</a:t>
            </a:r>
            <a:r>
              <a:rPr lang="en-US" sz="1200" i="1" dirty="0">
                <a:solidFill>
                  <a:schemeClr val="tx1">
                    <a:lumMod val="85000"/>
                    <a:lumOff val="15000"/>
                  </a:schemeClr>
                </a:solidFill>
                <a:cs typeface="Arial" panose="020B0604020202020204" pitchFamily="34" charset="0"/>
              </a:rPr>
              <a:t>ancillary</a:t>
            </a:r>
            <a:r>
              <a:rPr lang="en-US" sz="1200" dirty="0">
                <a:solidFill>
                  <a:schemeClr val="tx1">
                    <a:lumMod val="85000"/>
                    <a:lumOff val="15000"/>
                  </a:schemeClr>
                </a:solidFill>
                <a:cs typeface="Arial" panose="020B0604020202020204" pitchFamily="34" charset="0"/>
              </a:rPr>
              <a:t>)</a:t>
            </a:r>
            <a:endParaRPr lang="id-ID" sz="1200" dirty="0">
              <a:solidFill>
                <a:schemeClr val="tx1">
                  <a:lumMod val="85000"/>
                  <a:lumOff val="15000"/>
                </a:schemeClr>
              </a:solidFill>
              <a:cs typeface="Arial" panose="020B0604020202020204" pitchFamily="34" charset="0"/>
            </a:endParaRPr>
          </a:p>
        </p:txBody>
      </p:sp>
      <p:sp>
        <p:nvSpPr>
          <p:cNvPr id="22" name="Rectangle: Rounded Corners 134">
            <a:extLst>
              <a:ext uri="{FF2B5EF4-FFF2-40B4-BE49-F238E27FC236}">
                <a16:creationId xmlns:a16="http://schemas.microsoft.com/office/drawing/2014/main" id="{EB6D43D5-FA8E-4AD1-B159-8EC20E3E8F09}"/>
              </a:ext>
            </a:extLst>
          </p:cNvPr>
          <p:cNvSpPr/>
          <p:nvPr/>
        </p:nvSpPr>
        <p:spPr>
          <a:xfrm>
            <a:off x="4601587" y="4790314"/>
            <a:ext cx="2743200" cy="415925"/>
          </a:xfrm>
          <a:prstGeom prst="roundRect">
            <a:avLst/>
          </a:prstGeom>
          <a:solidFill>
            <a:schemeClr val="accent3">
              <a:lumMod val="60000"/>
              <a:lumOff val="40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defRPr/>
            </a:pPr>
            <a:r>
              <a:rPr lang="en-US" sz="2000" dirty="0">
                <a:solidFill>
                  <a:schemeClr val="tx1">
                    <a:lumMod val="85000"/>
                    <a:lumOff val="15000"/>
                  </a:schemeClr>
                </a:solidFill>
              </a:rPr>
              <a:t>pasar </a:t>
            </a:r>
            <a:r>
              <a:rPr lang="en-US" sz="2000" dirty="0" err="1">
                <a:solidFill>
                  <a:schemeClr val="tx1">
                    <a:lumMod val="85000"/>
                    <a:lumOff val="15000"/>
                  </a:schemeClr>
                </a:solidFill>
              </a:rPr>
              <a:t>wisatawan</a:t>
            </a:r>
            <a:endParaRPr lang="en-US" sz="2000" dirty="0">
              <a:solidFill>
                <a:schemeClr val="tx1">
                  <a:lumMod val="85000"/>
                  <a:lumOff val="15000"/>
                </a:schemeClr>
              </a:solidFill>
            </a:endParaRPr>
          </a:p>
        </p:txBody>
      </p:sp>
      <p:sp>
        <p:nvSpPr>
          <p:cNvPr id="23" name="Rounded Rectangle 64">
            <a:extLst>
              <a:ext uri="{FF2B5EF4-FFF2-40B4-BE49-F238E27FC236}">
                <a16:creationId xmlns:a16="http://schemas.microsoft.com/office/drawing/2014/main" id="{D5AB9424-F859-4C62-BC01-AB9FE66F7610}"/>
              </a:ext>
            </a:extLst>
          </p:cNvPr>
          <p:cNvSpPr/>
          <p:nvPr/>
        </p:nvSpPr>
        <p:spPr>
          <a:xfrm>
            <a:off x="7772400" y="4757884"/>
            <a:ext cx="2819400" cy="448355"/>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n-US" sz="1200" dirty="0" err="1">
                <a:solidFill>
                  <a:schemeClr val="tx1">
                    <a:lumMod val="85000"/>
                    <a:lumOff val="15000"/>
                  </a:schemeClr>
                </a:solidFill>
                <a:ea typeface="Times New Roman" panose="02020603050405020304" pitchFamily="18" charset="0"/>
              </a:rPr>
              <a:t>segmentasi</a:t>
            </a:r>
            <a:r>
              <a:rPr lang="en-US" sz="1200" dirty="0">
                <a:solidFill>
                  <a:schemeClr val="tx1">
                    <a:lumMod val="85000"/>
                    <a:lumOff val="15000"/>
                  </a:schemeClr>
                </a:solidFill>
                <a:ea typeface="Times New Roman" panose="02020603050405020304" pitchFamily="18" charset="0"/>
              </a:rPr>
              <a:t> pasar </a:t>
            </a:r>
            <a:r>
              <a:rPr lang="en-US" sz="1200" dirty="0" err="1">
                <a:solidFill>
                  <a:schemeClr val="tx1">
                    <a:lumMod val="85000"/>
                    <a:lumOff val="15000"/>
                  </a:schemeClr>
                </a:solidFill>
                <a:ea typeface="Times New Roman" panose="02020603050405020304" pitchFamily="18" charset="0"/>
              </a:rPr>
              <a:t>wisatawan</a:t>
            </a:r>
            <a:r>
              <a:rPr lang="en-US" sz="1200" dirty="0">
                <a:solidFill>
                  <a:schemeClr val="tx1">
                    <a:lumMod val="85000"/>
                    <a:lumOff val="15000"/>
                  </a:schemeClr>
                </a:solidFill>
                <a:ea typeface="Times New Roman" panose="02020603050405020304" pitchFamily="18" charset="0"/>
              </a:rPr>
              <a:t> dan strategi </a:t>
            </a:r>
            <a:r>
              <a:rPr lang="en-US" sz="1200" dirty="0" err="1">
                <a:solidFill>
                  <a:schemeClr val="tx1">
                    <a:lumMod val="85000"/>
                    <a:lumOff val="15000"/>
                  </a:schemeClr>
                </a:solidFill>
                <a:ea typeface="Times New Roman" panose="02020603050405020304" pitchFamily="18" charset="0"/>
              </a:rPr>
              <a:t>promosi</a:t>
            </a:r>
            <a:r>
              <a:rPr lang="en-US" sz="1200" dirty="0">
                <a:solidFill>
                  <a:schemeClr val="tx1">
                    <a:lumMod val="85000"/>
                    <a:lumOff val="15000"/>
                  </a:schemeClr>
                </a:solidFill>
                <a:ea typeface="Times New Roman" panose="02020603050405020304" pitchFamily="18" charset="0"/>
              </a:rPr>
              <a:t>/</a:t>
            </a:r>
            <a:r>
              <a:rPr lang="en-US" sz="1200" dirty="0" err="1">
                <a:solidFill>
                  <a:schemeClr val="tx1">
                    <a:lumMod val="85000"/>
                    <a:lumOff val="15000"/>
                  </a:schemeClr>
                </a:solidFill>
                <a:ea typeface="Times New Roman" panose="02020603050405020304" pitchFamily="18" charset="0"/>
              </a:rPr>
              <a:t>pemasaran</a:t>
            </a:r>
            <a:r>
              <a:rPr lang="en-US" sz="1200" dirty="0">
                <a:solidFill>
                  <a:schemeClr val="tx1">
                    <a:lumMod val="85000"/>
                    <a:lumOff val="15000"/>
                  </a:schemeClr>
                </a:solidFill>
                <a:ea typeface="Times New Roman" panose="02020603050405020304" pitchFamily="18" charset="0"/>
              </a:rPr>
              <a:t> yang </a:t>
            </a:r>
            <a:r>
              <a:rPr lang="en-US" sz="1200" dirty="0" err="1">
                <a:solidFill>
                  <a:schemeClr val="tx1">
                    <a:lumMod val="85000"/>
                    <a:lumOff val="15000"/>
                  </a:schemeClr>
                </a:solidFill>
                <a:ea typeface="Times New Roman" panose="02020603050405020304" pitchFamily="18" charset="0"/>
              </a:rPr>
              <a:t>akan</a:t>
            </a:r>
            <a:r>
              <a:rPr lang="en-US" sz="1200" dirty="0">
                <a:solidFill>
                  <a:schemeClr val="tx1">
                    <a:lumMod val="85000"/>
                    <a:lumOff val="15000"/>
                  </a:schemeClr>
                </a:solidFill>
                <a:ea typeface="Times New Roman" panose="02020603050405020304" pitchFamily="18" charset="0"/>
              </a:rPr>
              <a:t> </a:t>
            </a:r>
            <a:r>
              <a:rPr lang="en-US" sz="1200" dirty="0" err="1">
                <a:solidFill>
                  <a:schemeClr val="tx1">
                    <a:lumMod val="85000"/>
                    <a:lumOff val="15000"/>
                  </a:schemeClr>
                </a:solidFill>
                <a:ea typeface="Times New Roman" panose="02020603050405020304" pitchFamily="18" charset="0"/>
              </a:rPr>
              <a:t>dilakukan</a:t>
            </a:r>
            <a:endParaRPr lang="id-ID" sz="1200" dirty="0">
              <a:solidFill>
                <a:schemeClr val="tx1">
                  <a:lumMod val="85000"/>
                  <a:lumOff val="15000"/>
                </a:schemeClr>
              </a:solidFill>
              <a:cs typeface="Arial" panose="020B0604020202020204" pitchFamily="34" charset="0"/>
            </a:endParaRPr>
          </a:p>
        </p:txBody>
      </p:sp>
      <p:sp>
        <p:nvSpPr>
          <p:cNvPr id="24" name="Rectangle: Rounded Corners 134">
            <a:extLst>
              <a:ext uri="{FF2B5EF4-FFF2-40B4-BE49-F238E27FC236}">
                <a16:creationId xmlns:a16="http://schemas.microsoft.com/office/drawing/2014/main" id="{A5A0F601-4CC3-43FE-8913-A1E0A835F430}"/>
              </a:ext>
            </a:extLst>
          </p:cNvPr>
          <p:cNvSpPr/>
          <p:nvPr/>
        </p:nvSpPr>
        <p:spPr>
          <a:xfrm>
            <a:off x="4601587" y="5321200"/>
            <a:ext cx="2743200" cy="589562"/>
          </a:xfrm>
          <a:prstGeom prst="roundRect">
            <a:avLst/>
          </a:prstGeom>
          <a:solidFill>
            <a:schemeClr val="accent3">
              <a:lumMod val="60000"/>
              <a:lumOff val="40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defRPr/>
            </a:pPr>
            <a:r>
              <a:rPr lang="en-US" sz="2000" dirty="0" err="1">
                <a:solidFill>
                  <a:schemeClr val="tx1">
                    <a:lumMod val="85000"/>
                    <a:lumOff val="15000"/>
                  </a:schemeClr>
                </a:solidFill>
              </a:rPr>
              <a:t>dampak</a:t>
            </a:r>
            <a:r>
              <a:rPr lang="en-US" sz="2000" dirty="0">
                <a:solidFill>
                  <a:schemeClr val="tx1">
                    <a:lumMod val="85000"/>
                    <a:lumOff val="15000"/>
                  </a:schemeClr>
                </a:solidFill>
              </a:rPr>
              <a:t> </a:t>
            </a:r>
            <a:r>
              <a:rPr lang="en-US" sz="2000" dirty="0" err="1">
                <a:solidFill>
                  <a:schemeClr val="tx1">
                    <a:lumMod val="85000"/>
                    <a:lumOff val="15000"/>
                  </a:schemeClr>
                </a:solidFill>
              </a:rPr>
              <a:t>sosial</a:t>
            </a:r>
            <a:r>
              <a:rPr lang="en-US" sz="2000" dirty="0">
                <a:solidFill>
                  <a:schemeClr val="tx1">
                    <a:lumMod val="85000"/>
                    <a:lumOff val="15000"/>
                  </a:schemeClr>
                </a:solidFill>
              </a:rPr>
              <a:t>, </a:t>
            </a:r>
            <a:r>
              <a:rPr lang="en-US" sz="2000" dirty="0" err="1">
                <a:solidFill>
                  <a:schemeClr val="tx1">
                    <a:lumMod val="85000"/>
                    <a:lumOff val="15000"/>
                  </a:schemeClr>
                </a:solidFill>
              </a:rPr>
              <a:t>budaya</a:t>
            </a:r>
            <a:r>
              <a:rPr lang="en-US" sz="2000" dirty="0">
                <a:solidFill>
                  <a:schemeClr val="tx1">
                    <a:lumMod val="85000"/>
                    <a:lumOff val="15000"/>
                  </a:schemeClr>
                </a:solidFill>
              </a:rPr>
              <a:t>, </a:t>
            </a:r>
            <a:r>
              <a:rPr lang="en-US" sz="2000" dirty="0" err="1">
                <a:solidFill>
                  <a:schemeClr val="tx1">
                    <a:lumMod val="85000"/>
                    <a:lumOff val="15000"/>
                  </a:schemeClr>
                </a:solidFill>
              </a:rPr>
              <a:t>lingkungan</a:t>
            </a:r>
            <a:r>
              <a:rPr lang="en-US" sz="2000" dirty="0">
                <a:solidFill>
                  <a:schemeClr val="tx1">
                    <a:lumMod val="85000"/>
                    <a:lumOff val="15000"/>
                  </a:schemeClr>
                </a:solidFill>
              </a:rPr>
              <a:t>, </a:t>
            </a:r>
            <a:r>
              <a:rPr lang="en-US" sz="2000" dirty="0" err="1">
                <a:solidFill>
                  <a:schemeClr val="tx1">
                    <a:lumMod val="85000"/>
                    <a:lumOff val="15000"/>
                  </a:schemeClr>
                </a:solidFill>
              </a:rPr>
              <a:t>ekonomi</a:t>
            </a:r>
            <a:endParaRPr lang="en-US" sz="2000" dirty="0">
              <a:solidFill>
                <a:schemeClr val="tx1">
                  <a:lumMod val="85000"/>
                  <a:lumOff val="15000"/>
                </a:schemeClr>
              </a:solidFill>
            </a:endParaRPr>
          </a:p>
        </p:txBody>
      </p:sp>
      <p:sp>
        <p:nvSpPr>
          <p:cNvPr id="25" name="Rounded Rectangle 64">
            <a:extLst>
              <a:ext uri="{FF2B5EF4-FFF2-40B4-BE49-F238E27FC236}">
                <a16:creationId xmlns:a16="http://schemas.microsoft.com/office/drawing/2014/main" id="{E38AE013-D5C8-44D4-B373-14A06CD44C81}"/>
              </a:ext>
            </a:extLst>
          </p:cNvPr>
          <p:cNvSpPr/>
          <p:nvPr/>
        </p:nvSpPr>
        <p:spPr>
          <a:xfrm>
            <a:off x="7772400" y="5288770"/>
            <a:ext cx="2819400" cy="62199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sv-SE" sz="1200" dirty="0">
                <a:solidFill>
                  <a:schemeClr val="tx1">
                    <a:lumMod val="85000"/>
                    <a:lumOff val="15000"/>
                  </a:schemeClr>
                </a:solidFill>
                <a:ea typeface="Times New Roman" panose="02020603050405020304" pitchFamily="18" charset="0"/>
              </a:rPr>
              <a:t>....................</a:t>
            </a:r>
            <a:endParaRPr lang="id-ID" sz="1200" dirty="0">
              <a:solidFill>
                <a:schemeClr val="tx1">
                  <a:lumMod val="85000"/>
                  <a:lumOff val="15000"/>
                </a:schemeClr>
              </a:solidFill>
              <a:cs typeface="Arial" panose="020B0604020202020204" pitchFamily="34" charset="0"/>
            </a:endParaRPr>
          </a:p>
        </p:txBody>
      </p:sp>
      <p:sp>
        <p:nvSpPr>
          <p:cNvPr id="26" name="Rectangle: Rounded Corners 134">
            <a:extLst>
              <a:ext uri="{FF2B5EF4-FFF2-40B4-BE49-F238E27FC236}">
                <a16:creationId xmlns:a16="http://schemas.microsoft.com/office/drawing/2014/main" id="{09056557-2F88-4BD5-9042-96ADEA68466D}"/>
              </a:ext>
            </a:extLst>
          </p:cNvPr>
          <p:cNvSpPr/>
          <p:nvPr/>
        </p:nvSpPr>
        <p:spPr>
          <a:xfrm>
            <a:off x="4601587" y="6055244"/>
            <a:ext cx="2743200" cy="589562"/>
          </a:xfrm>
          <a:prstGeom prst="roundRect">
            <a:avLst/>
          </a:prstGeom>
          <a:solidFill>
            <a:schemeClr val="accent3">
              <a:lumMod val="60000"/>
              <a:lumOff val="40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defRPr/>
            </a:pPr>
            <a:r>
              <a:rPr lang="en-US" sz="2000" dirty="0" err="1">
                <a:solidFill>
                  <a:schemeClr val="tx1">
                    <a:lumMod val="85000"/>
                    <a:lumOff val="15000"/>
                  </a:schemeClr>
                </a:solidFill>
              </a:rPr>
              <a:t>kebencanaan</a:t>
            </a:r>
            <a:endParaRPr lang="en-US" sz="2000" dirty="0">
              <a:solidFill>
                <a:schemeClr val="tx1">
                  <a:lumMod val="85000"/>
                  <a:lumOff val="15000"/>
                </a:schemeClr>
              </a:solidFill>
            </a:endParaRPr>
          </a:p>
        </p:txBody>
      </p:sp>
      <p:sp>
        <p:nvSpPr>
          <p:cNvPr id="27" name="Rounded Rectangle 64">
            <a:extLst>
              <a:ext uri="{FF2B5EF4-FFF2-40B4-BE49-F238E27FC236}">
                <a16:creationId xmlns:a16="http://schemas.microsoft.com/office/drawing/2014/main" id="{21B3AB57-0F78-4A55-AB6C-D8CA17394F5F}"/>
              </a:ext>
            </a:extLst>
          </p:cNvPr>
          <p:cNvSpPr/>
          <p:nvPr/>
        </p:nvSpPr>
        <p:spPr>
          <a:xfrm>
            <a:off x="7772400" y="6022814"/>
            <a:ext cx="2819400" cy="62199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sv-SE" sz="1200" dirty="0">
                <a:solidFill>
                  <a:schemeClr val="tx1">
                    <a:lumMod val="85000"/>
                    <a:lumOff val="15000"/>
                  </a:schemeClr>
                </a:solidFill>
                <a:ea typeface="Times New Roman" panose="02020603050405020304" pitchFamily="18" charset="0"/>
              </a:rPr>
              <a:t>mitigasi bencana</a:t>
            </a:r>
          </a:p>
          <a:p>
            <a:r>
              <a:rPr lang="sv-SE" sz="1200" dirty="0">
                <a:solidFill>
                  <a:schemeClr val="tx1">
                    <a:lumMod val="85000"/>
                    <a:lumOff val="15000"/>
                  </a:schemeClr>
                </a:solidFill>
                <a:cs typeface="Arial" panose="020B0604020202020204" pitchFamily="34" charset="0"/>
              </a:rPr>
              <a:t>Evakuasi pengunjung</a:t>
            </a:r>
            <a:endParaRPr lang="id-ID" sz="1200" dirty="0">
              <a:solidFill>
                <a:schemeClr val="tx1">
                  <a:lumMod val="85000"/>
                  <a:lumOff val="15000"/>
                </a:schemeClr>
              </a:solidFill>
              <a:cs typeface="Arial" panose="020B0604020202020204" pitchFamily="34" charset="0"/>
            </a:endParaRPr>
          </a:p>
        </p:txBody>
      </p:sp>
      <p:sp>
        <p:nvSpPr>
          <p:cNvPr id="28" name="Rectangle: Rounded Corners 134">
            <a:extLst>
              <a:ext uri="{FF2B5EF4-FFF2-40B4-BE49-F238E27FC236}">
                <a16:creationId xmlns:a16="http://schemas.microsoft.com/office/drawing/2014/main" id="{9F8C37A3-9600-465C-ABBC-1D87E256D820}"/>
              </a:ext>
            </a:extLst>
          </p:cNvPr>
          <p:cNvSpPr/>
          <p:nvPr/>
        </p:nvSpPr>
        <p:spPr>
          <a:xfrm>
            <a:off x="1653250" y="1796224"/>
            <a:ext cx="2743200" cy="415925"/>
          </a:xfrm>
          <a:prstGeom prst="roundRect">
            <a:avLst/>
          </a:prstGeom>
          <a:solidFill>
            <a:schemeClr val="accent1">
              <a:lumMod val="60000"/>
              <a:lumOff val="40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defRPr/>
            </a:pPr>
            <a:r>
              <a:rPr lang="en-US" sz="1600" dirty="0" err="1">
                <a:solidFill>
                  <a:schemeClr val="tx1">
                    <a:lumMod val="85000"/>
                    <a:lumOff val="15000"/>
                  </a:schemeClr>
                </a:solidFill>
              </a:rPr>
              <a:t>Observasi</a:t>
            </a:r>
            <a:r>
              <a:rPr lang="en-US" sz="1600" dirty="0">
                <a:solidFill>
                  <a:schemeClr val="tx1">
                    <a:lumMod val="85000"/>
                    <a:lumOff val="15000"/>
                  </a:schemeClr>
                </a:solidFill>
              </a:rPr>
              <a:t> / survey </a:t>
            </a:r>
            <a:r>
              <a:rPr lang="en-US" sz="1600" dirty="0" err="1">
                <a:solidFill>
                  <a:schemeClr val="tx1">
                    <a:lumMod val="85000"/>
                    <a:lumOff val="15000"/>
                  </a:schemeClr>
                </a:solidFill>
              </a:rPr>
              <a:t>lapangan</a:t>
            </a:r>
            <a:endParaRPr lang="en-US" sz="1600" dirty="0">
              <a:solidFill>
                <a:schemeClr val="tx1">
                  <a:lumMod val="85000"/>
                  <a:lumOff val="15000"/>
                </a:schemeClr>
              </a:solidFill>
            </a:endParaRPr>
          </a:p>
        </p:txBody>
      </p:sp>
      <p:sp>
        <p:nvSpPr>
          <p:cNvPr id="31" name="Rectangle: Rounded Corners 134">
            <a:extLst>
              <a:ext uri="{FF2B5EF4-FFF2-40B4-BE49-F238E27FC236}">
                <a16:creationId xmlns:a16="http://schemas.microsoft.com/office/drawing/2014/main" id="{F99D81E0-F18F-45EE-9C2F-480DD5608460}"/>
              </a:ext>
            </a:extLst>
          </p:cNvPr>
          <p:cNvSpPr/>
          <p:nvPr/>
        </p:nvSpPr>
        <p:spPr>
          <a:xfrm>
            <a:off x="1653250" y="2327276"/>
            <a:ext cx="2743200" cy="415925"/>
          </a:xfrm>
          <a:prstGeom prst="roundRect">
            <a:avLst/>
          </a:prstGeom>
          <a:solidFill>
            <a:schemeClr val="accent1">
              <a:lumMod val="60000"/>
              <a:lumOff val="40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defRPr/>
            </a:pPr>
            <a:r>
              <a:rPr lang="en-US" sz="1600" dirty="0" err="1">
                <a:solidFill>
                  <a:schemeClr val="tx1">
                    <a:lumMod val="85000"/>
                    <a:lumOff val="15000"/>
                  </a:schemeClr>
                </a:solidFill>
              </a:rPr>
              <a:t>Wawancara</a:t>
            </a:r>
            <a:r>
              <a:rPr lang="en-US" sz="1600" dirty="0">
                <a:solidFill>
                  <a:schemeClr val="tx1">
                    <a:lumMod val="85000"/>
                    <a:lumOff val="15000"/>
                  </a:schemeClr>
                </a:solidFill>
              </a:rPr>
              <a:t> dan FGD</a:t>
            </a:r>
          </a:p>
        </p:txBody>
      </p:sp>
      <p:sp>
        <p:nvSpPr>
          <p:cNvPr id="32" name="Rectangle: Rounded Corners 134">
            <a:extLst>
              <a:ext uri="{FF2B5EF4-FFF2-40B4-BE49-F238E27FC236}">
                <a16:creationId xmlns:a16="http://schemas.microsoft.com/office/drawing/2014/main" id="{BA0AA3B2-9E1E-47F1-91A3-A3F69040D336}"/>
              </a:ext>
            </a:extLst>
          </p:cNvPr>
          <p:cNvSpPr/>
          <p:nvPr/>
        </p:nvSpPr>
        <p:spPr>
          <a:xfrm>
            <a:off x="1653250" y="2839052"/>
            <a:ext cx="2743200" cy="415925"/>
          </a:xfrm>
          <a:prstGeom prst="roundRect">
            <a:avLst/>
          </a:prstGeom>
          <a:solidFill>
            <a:schemeClr val="accent1">
              <a:lumMod val="60000"/>
              <a:lumOff val="40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defRPr/>
            </a:pPr>
            <a:r>
              <a:rPr lang="en-US" sz="1600" dirty="0" err="1">
                <a:solidFill>
                  <a:schemeClr val="tx1">
                    <a:lumMod val="85000"/>
                    <a:lumOff val="15000"/>
                  </a:schemeClr>
                </a:solidFill>
              </a:rPr>
              <a:t>Studi</a:t>
            </a:r>
            <a:r>
              <a:rPr lang="en-US" sz="1600" dirty="0">
                <a:solidFill>
                  <a:schemeClr val="tx1">
                    <a:lumMod val="85000"/>
                    <a:lumOff val="15000"/>
                  </a:schemeClr>
                </a:solidFill>
              </a:rPr>
              <a:t> </a:t>
            </a:r>
            <a:r>
              <a:rPr lang="en-US" sz="1600" dirty="0" err="1">
                <a:solidFill>
                  <a:schemeClr val="tx1">
                    <a:lumMod val="85000"/>
                    <a:lumOff val="15000"/>
                  </a:schemeClr>
                </a:solidFill>
              </a:rPr>
              <a:t>literatur</a:t>
            </a:r>
            <a:endParaRPr lang="en-US" sz="1600" dirty="0">
              <a:solidFill>
                <a:schemeClr val="tx1">
                  <a:lumMod val="85000"/>
                  <a:lumOff val="15000"/>
                </a:schemeClr>
              </a:solidFill>
            </a:endParaRPr>
          </a:p>
        </p:txBody>
      </p:sp>
      <p:sp>
        <p:nvSpPr>
          <p:cNvPr id="33" name="Rectangle: Rounded Corners 134">
            <a:extLst>
              <a:ext uri="{FF2B5EF4-FFF2-40B4-BE49-F238E27FC236}">
                <a16:creationId xmlns:a16="http://schemas.microsoft.com/office/drawing/2014/main" id="{4414D277-46FE-4C7F-913F-5F3AB77264D6}"/>
              </a:ext>
            </a:extLst>
          </p:cNvPr>
          <p:cNvSpPr/>
          <p:nvPr/>
        </p:nvSpPr>
        <p:spPr>
          <a:xfrm>
            <a:off x="1653250" y="3350828"/>
            <a:ext cx="2743200" cy="415925"/>
          </a:xfrm>
          <a:prstGeom prst="roundRect">
            <a:avLst/>
          </a:prstGeom>
          <a:solidFill>
            <a:schemeClr val="accent1">
              <a:lumMod val="60000"/>
              <a:lumOff val="40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defRPr/>
            </a:pPr>
            <a:r>
              <a:rPr lang="en-US" sz="1600" dirty="0" err="1">
                <a:solidFill>
                  <a:schemeClr val="tx1">
                    <a:lumMod val="85000"/>
                    <a:lumOff val="15000"/>
                  </a:schemeClr>
                </a:solidFill>
              </a:rPr>
              <a:t>Studi</a:t>
            </a:r>
            <a:r>
              <a:rPr lang="en-US" sz="1600" dirty="0">
                <a:solidFill>
                  <a:schemeClr val="tx1">
                    <a:lumMod val="85000"/>
                    <a:lumOff val="15000"/>
                  </a:schemeClr>
                </a:solidFill>
              </a:rPr>
              <a:t> </a:t>
            </a:r>
            <a:r>
              <a:rPr lang="en-US" sz="1600" dirty="0" err="1">
                <a:solidFill>
                  <a:schemeClr val="tx1">
                    <a:lumMod val="85000"/>
                    <a:lumOff val="15000"/>
                  </a:schemeClr>
                </a:solidFill>
              </a:rPr>
              <a:t>kebijakan</a:t>
            </a:r>
            <a:r>
              <a:rPr lang="en-US" sz="1600" dirty="0">
                <a:solidFill>
                  <a:schemeClr val="tx1">
                    <a:lumMod val="85000"/>
                    <a:lumOff val="15000"/>
                  </a:schemeClr>
                </a:solidFill>
              </a:rPr>
              <a:t> &amp; </a:t>
            </a:r>
            <a:r>
              <a:rPr lang="en-US" sz="1600" dirty="0" err="1">
                <a:solidFill>
                  <a:schemeClr val="tx1">
                    <a:lumMod val="85000"/>
                    <a:lumOff val="15000"/>
                  </a:schemeClr>
                </a:solidFill>
              </a:rPr>
              <a:t>peraturan</a:t>
            </a:r>
            <a:endParaRPr lang="en-US" sz="1600" dirty="0">
              <a:solidFill>
                <a:schemeClr val="tx1">
                  <a:lumMod val="85000"/>
                  <a:lumOff val="15000"/>
                </a:schemeClr>
              </a:solidFill>
            </a:endParaRPr>
          </a:p>
        </p:txBody>
      </p:sp>
      <p:sp>
        <p:nvSpPr>
          <p:cNvPr id="34" name="Freeform: Shape 185">
            <a:extLst>
              <a:ext uri="{FF2B5EF4-FFF2-40B4-BE49-F238E27FC236}">
                <a16:creationId xmlns:a16="http://schemas.microsoft.com/office/drawing/2014/main" id="{12872101-8650-4E67-A3E0-32D4423927A8}"/>
              </a:ext>
            </a:extLst>
          </p:cNvPr>
          <p:cNvSpPr/>
          <p:nvPr/>
        </p:nvSpPr>
        <p:spPr>
          <a:xfrm rot="2498500">
            <a:off x="7260925" y="1858163"/>
            <a:ext cx="398064" cy="384357"/>
          </a:xfrm>
          <a:custGeom>
            <a:avLst/>
            <a:gdLst>
              <a:gd name="connsiteX0" fmla="*/ 455043 w 1723431"/>
              <a:gd name="connsiteY0" fmla="*/ 72148 h 1716991"/>
              <a:gd name="connsiteX1" fmla="*/ 568072 w 1723431"/>
              <a:gd name="connsiteY1" fmla="*/ 4028 h 1716991"/>
              <a:gd name="connsiteX2" fmla="*/ 608028 w 1723431"/>
              <a:gd name="connsiteY2" fmla="*/ 0 h 1716991"/>
              <a:gd name="connsiteX3" fmla="*/ 1523502 w 1723431"/>
              <a:gd name="connsiteY3" fmla="*/ 1 h 1716991"/>
              <a:gd name="connsiteX4" fmla="*/ 1717732 w 1723431"/>
              <a:gd name="connsiteY4" fmla="*/ 158303 h 1716991"/>
              <a:gd name="connsiteX5" fmla="*/ 1717859 w 1723431"/>
              <a:gd name="connsiteY5" fmla="*/ 159564 h 1716991"/>
              <a:gd name="connsiteX6" fmla="*/ 1719404 w 1723431"/>
              <a:gd name="connsiteY6" fmla="*/ 164538 h 1716991"/>
              <a:gd name="connsiteX7" fmla="*/ 1723431 w 1723431"/>
              <a:gd name="connsiteY7" fmla="*/ 204494 h 1716991"/>
              <a:gd name="connsiteX8" fmla="*/ 1723431 w 1723431"/>
              <a:gd name="connsiteY8" fmla="*/ 1119968 h 1716991"/>
              <a:gd name="connsiteX9" fmla="*/ 1525173 w 1723431"/>
              <a:gd name="connsiteY9" fmla="*/ 1318226 h 1716991"/>
              <a:gd name="connsiteX10" fmla="*/ 1384983 w 1723431"/>
              <a:gd name="connsiteY10" fmla="*/ 1260157 h 1716991"/>
              <a:gd name="connsiteX11" fmla="*/ 1376492 w 1723431"/>
              <a:gd name="connsiteY11" fmla="*/ 1249866 h 1716991"/>
              <a:gd name="connsiteX12" fmla="*/ 1375540 w 1723431"/>
              <a:gd name="connsiteY12" fmla="*/ 1249088 h 1716991"/>
              <a:gd name="connsiteX13" fmla="*/ 1269469 w 1723431"/>
              <a:gd name="connsiteY13" fmla="*/ 1143017 h 1716991"/>
              <a:gd name="connsiteX14" fmla="*/ 795448 w 1723431"/>
              <a:gd name="connsiteY14" fmla="*/ 1617038 h 1716991"/>
              <a:gd name="connsiteX15" fmla="*/ 636611 w 1723431"/>
              <a:gd name="connsiteY15" fmla="*/ 1715459 h 1716991"/>
              <a:gd name="connsiteX16" fmla="*/ 505408 w 1723431"/>
              <a:gd name="connsiteY16" fmla="*/ 1584256 h 1716991"/>
              <a:gd name="connsiteX17" fmla="*/ 505408 w 1723431"/>
              <a:gd name="connsiteY17" fmla="*/ 1212365 h 1716991"/>
              <a:gd name="connsiteX18" fmla="*/ 133517 w 1723431"/>
              <a:gd name="connsiteY18" fmla="*/ 1212365 h 1716991"/>
              <a:gd name="connsiteX19" fmla="*/ 2314 w 1723431"/>
              <a:gd name="connsiteY19" fmla="*/ 1081162 h 1716991"/>
              <a:gd name="connsiteX20" fmla="*/ 98665 w 1723431"/>
              <a:gd name="connsiteY20" fmla="*/ 920256 h 1716991"/>
              <a:gd name="connsiteX21" fmla="*/ 572686 w 1723431"/>
              <a:gd name="connsiteY21" fmla="*/ 446235 h 1716991"/>
              <a:gd name="connsiteX22" fmla="*/ 473014 w 1723431"/>
              <a:gd name="connsiteY22" fmla="*/ 346563 h 1716991"/>
              <a:gd name="connsiteX23" fmla="*/ 447609 w 1723431"/>
              <a:gd name="connsiteY23" fmla="*/ 315462 h 1716991"/>
              <a:gd name="connsiteX24" fmla="*/ 445386 w 1723431"/>
              <a:gd name="connsiteY24" fmla="*/ 311236 h 1716991"/>
              <a:gd name="connsiteX25" fmla="*/ 443629 w 1723431"/>
              <a:gd name="connsiteY25" fmla="*/ 309107 h 1716991"/>
              <a:gd name="connsiteX26" fmla="*/ 409770 w 1723431"/>
              <a:gd name="connsiteY26" fmla="*/ 198258 h 1716991"/>
              <a:gd name="connsiteX27" fmla="*/ 455043 w 1723431"/>
              <a:gd name="connsiteY27" fmla="*/ 72148 h 171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3431" h="1716991">
                <a:moveTo>
                  <a:pt x="455043" y="72148"/>
                </a:moveTo>
                <a:cubicBezTo>
                  <a:pt x="483325" y="37878"/>
                  <a:pt x="522901" y="13272"/>
                  <a:pt x="568072" y="4028"/>
                </a:cubicBezTo>
                <a:cubicBezTo>
                  <a:pt x="580978" y="1388"/>
                  <a:pt x="594341" y="1"/>
                  <a:pt x="608028" y="0"/>
                </a:cubicBezTo>
                <a:lnTo>
                  <a:pt x="1523502" y="1"/>
                </a:lnTo>
                <a:cubicBezTo>
                  <a:pt x="1619310" y="0"/>
                  <a:pt x="1699246" y="67960"/>
                  <a:pt x="1717732" y="158303"/>
                </a:cubicBezTo>
                <a:lnTo>
                  <a:pt x="1717859" y="159564"/>
                </a:lnTo>
                <a:lnTo>
                  <a:pt x="1719404" y="164538"/>
                </a:lnTo>
                <a:cubicBezTo>
                  <a:pt x="1722044" y="177444"/>
                  <a:pt x="1723431" y="190806"/>
                  <a:pt x="1723431" y="204494"/>
                </a:cubicBezTo>
                <a:lnTo>
                  <a:pt x="1723431" y="1119968"/>
                </a:lnTo>
                <a:cubicBezTo>
                  <a:pt x="1723431" y="1229462"/>
                  <a:pt x="1634668" y="1318226"/>
                  <a:pt x="1525173" y="1318226"/>
                </a:cubicBezTo>
                <a:cubicBezTo>
                  <a:pt x="1470426" y="1318226"/>
                  <a:pt x="1420861" y="1296035"/>
                  <a:pt x="1384983" y="1260157"/>
                </a:cubicBezTo>
                <a:lnTo>
                  <a:pt x="1376492" y="1249866"/>
                </a:lnTo>
                <a:lnTo>
                  <a:pt x="1375540" y="1249088"/>
                </a:lnTo>
                <a:lnTo>
                  <a:pt x="1269469" y="1143017"/>
                </a:lnTo>
                <a:lnTo>
                  <a:pt x="795448" y="1617038"/>
                </a:lnTo>
                <a:cubicBezTo>
                  <a:pt x="753387" y="1665084"/>
                  <a:pt x="709151" y="1702246"/>
                  <a:pt x="636611" y="1715459"/>
                </a:cubicBezTo>
                <a:cubicBezTo>
                  <a:pt x="565323" y="1728444"/>
                  <a:pt x="505408" y="1656717"/>
                  <a:pt x="505408" y="1584256"/>
                </a:cubicBezTo>
                <a:lnTo>
                  <a:pt x="505408" y="1212365"/>
                </a:lnTo>
                <a:lnTo>
                  <a:pt x="133517" y="1212365"/>
                </a:lnTo>
                <a:cubicBezTo>
                  <a:pt x="61055" y="1212365"/>
                  <a:pt x="2314" y="1153623"/>
                  <a:pt x="2314" y="1081162"/>
                </a:cubicBezTo>
                <a:cubicBezTo>
                  <a:pt x="-3495" y="1032477"/>
                  <a:pt x="-6519" y="1036199"/>
                  <a:pt x="98665" y="920256"/>
                </a:cubicBezTo>
                <a:lnTo>
                  <a:pt x="572686" y="446235"/>
                </a:lnTo>
                <a:lnTo>
                  <a:pt x="473014" y="346563"/>
                </a:lnTo>
                <a:cubicBezTo>
                  <a:pt x="463336" y="336885"/>
                  <a:pt x="454868" y="326455"/>
                  <a:pt x="447609" y="315462"/>
                </a:cubicBezTo>
                <a:lnTo>
                  <a:pt x="445386" y="311236"/>
                </a:lnTo>
                <a:lnTo>
                  <a:pt x="443629" y="309107"/>
                </a:lnTo>
                <a:cubicBezTo>
                  <a:pt x="422252" y="277464"/>
                  <a:pt x="409770" y="239319"/>
                  <a:pt x="409770" y="198258"/>
                </a:cubicBezTo>
                <a:cubicBezTo>
                  <a:pt x="409770" y="150355"/>
                  <a:pt x="426760" y="106419"/>
                  <a:pt x="455043" y="72148"/>
                </a:cubicBezTo>
                <a:close/>
              </a:path>
            </a:pathLst>
          </a:custGeom>
          <a:solidFill>
            <a:schemeClr val="accent3">
              <a:lumMod val="60000"/>
              <a:lumOff val="40000"/>
            </a:schemeClr>
          </a:solidFill>
          <a:ln/>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85000"/>
                  <a:lumOff val="15000"/>
                </a:schemeClr>
              </a:solidFill>
            </a:endParaRPr>
          </a:p>
        </p:txBody>
      </p:sp>
      <p:sp>
        <p:nvSpPr>
          <p:cNvPr id="35" name="Freeform: Shape 185">
            <a:extLst>
              <a:ext uri="{FF2B5EF4-FFF2-40B4-BE49-F238E27FC236}">
                <a16:creationId xmlns:a16="http://schemas.microsoft.com/office/drawing/2014/main" id="{109B34AC-8B81-4360-896A-B879C1B7C3D8}"/>
              </a:ext>
            </a:extLst>
          </p:cNvPr>
          <p:cNvSpPr/>
          <p:nvPr/>
        </p:nvSpPr>
        <p:spPr>
          <a:xfrm rot="2498500">
            <a:off x="7260925" y="3326344"/>
            <a:ext cx="398064" cy="384357"/>
          </a:xfrm>
          <a:custGeom>
            <a:avLst/>
            <a:gdLst>
              <a:gd name="connsiteX0" fmla="*/ 455043 w 1723431"/>
              <a:gd name="connsiteY0" fmla="*/ 72148 h 1716991"/>
              <a:gd name="connsiteX1" fmla="*/ 568072 w 1723431"/>
              <a:gd name="connsiteY1" fmla="*/ 4028 h 1716991"/>
              <a:gd name="connsiteX2" fmla="*/ 608028 w 1723431"/>
              <a:gd name="connsiteY2" fmla="*/ 0 h 1716991"/>
              <a:gd name="connsiteX3" fmla="*/ 1523502 w 1723431"/>
              <a:gd name="connsiteY3" fmla="*/ 1 h 1716991"/>
              <a:gd name="connsiteX4" fmla="*/ 1717732 w 1723431"/>
              <a:gd name="connsiteY4" fmla="*/ 158303 h 1716991"/>
              <a:gd name="connsiteX5" fmla="*/ 1717859 w 1723431"/>
              <a:gd name="connsiteY5" fmla="*/ 159564 h 1716991"/>
              <a:gd name="connsiteX6" fmla="*/ 1719404 w 1723431"/>
              <a:gd name="connsiteY6" fmla="*/ 164538 h 1716991"/>
              <a:gd name="connsiteX7" fmla="*/ 1723431 w 1723431"/>
              <a:gd name="connsiteY7" fmla="*/ 204494 h 1716991"/>
              <a:gd name="connsiteX8" fmla="*/ 1723431 w 1723431"/>
              <a:gd name="connsiteY8" fmla="*/ 1119968 h 1716991"/>
              <a:gd name="connsiteX9" fmla="*/ 1525173 w 1723431"/>
              <a:gd name="connsiteY9" fmla="*/ 1318226 h 1716991"/>
              <a:gd name="connsiteX10" fmla="*/ 1384983 w 1723431"/>
              <a:gd name="connsiteY10" fmla="*/ 1260157 h 1716991"/>
              <a:gd name="connsiteX11" fmla="*/ 1376492 w 1723431"/>
              <a:gd name="connsiteY11" fmla="*/ 1249866 h 1716991"/>
              <a:gd name="connsiteX12" fmla="*/ 1375540 w 1723431"/>
              <a:gd name="connsiteY12" fmla="*/ 1249088 h 1716991"/>
              <a:gd name="connsiteX13" fmla="*/ 1269469 w 1723431"/>
              <a:gd name="connsiteY13" fmla="*/ 1143017 h 1716991"/>
              <a:gd name="connsiteX14" fmla="*/ 795448 w 1723431"/>
              <a:gd name="connsiteY14" fmla="*/ 1617038 h 1716991"/>
              <a:gd name="connsiteX15" fmla="*/ 636611 w 1723431"/>
              <a:gd name="connsiteY15" fmla="*/ 1715459 h 1716991"/>
              <a:gd name="connsiteX16" fmla="*/ 505408 w 1723431"/>
              <a:gd name="connsiteY16" fmla="*/ 1584256 h 1716991"/>
              <a:gd name="connsiteX17" fmla="*/ 505408 w 1723431"/>
              <a:gd name="connsiteY17" fmla="*/ 1212365 h 1716991"/>
              <a:gd name="connsiteX18" fmla="*/ 133517 w 1723431"/>
              <a:gd name="connsiteY18" fmla="*/ 1212365 h 1716991"/>
              <a:gd name="connsiteX19" fmla="*/ 2314 w 1723431"/>
              <a:gd name="connsiteY19" fmla="*/ 1081162 h 1716991"/>
              <a:gd name="connsiteX20" fmla="*/ 98665 w 1723431"/>
              <a:gd name="connsiteY20" fmla="*/ 920256 h 1716991"/>
              <a:gd name="connsiteX21" fmla="*/ 572686 w 1723431"/>
              <a:gd name="connsiteY21" fmla="*/ 446235 h 1716991"/>
              <a:gd name="connsiteX22" fmla="*/ 473014 w 1723431"/>
              <a:gd name="connsiteY22" fmla="*/ 346563 h 1716991"/>
              <a:gd name="connsiteX23" fmla="*/ 447609 w 1723431"/>
              <a:gd name="connsiteY23" fmla="*/ 315462 h 1716991"/>
              <a:gd name="connsiteX24" fmla="*/ 445386 w 1723431"/>
              <a:gd name="connsiteY24" fmla="*/ 311236 h 1716991"/>
              <a:gd name="connsiteX25" fmla="*/ 443629 w 1723431"/>
              <a:gd name="connsiteY25" fmla="*/ 309107 h 1716991"/>
              <a:gd name="connsiteX26" fmla="*/ 409770 w 1723431"/>
              <a:gd name="connsiteY26" fmla="*/ 198258 h 1716991"/>
              <a:gd name="connsiteX27" fmla="*/ 455043 w 1723431"/>
              <a:gd name="connsiteY27" fmla="*/ 72148 h 171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3431" h="1716991">
                <a:moveTo>
                  <a:pt x="455043" y="72148"/>
                </a:moveTo>
                <a:cubicBezTo>
                  <a:pt x="483325" y="37878"/>
                  <a:pt x="522901" y="13272"/>
                  <a:pt x="568072" y="4028"/>
                </a:cubicBezTo>
                <a:cubicBezTo>
                  <a:pt x="580978" y="1388"/>
                  <a:pt x="594341" y="1"/>
                  <a:pt x="608028" y="0"/>
                </a:cubicBezTo>
                <a:lnTo>
                  <a:pt x="1523502" y="1"/>
                </a:lnTo>
                <a:cubicBezTo>
                  <a:pt x="1619310" y="0"/>
                  <a:pt x="1699246" y="67960"/>
                  <a:pt x="1717732" y="158303"/>
                </a:cubicBezTo>
                <a:lnTo>
                  <a:pt x="1717859" y="159564"/>
                </a:lnTo>
                <a:lnTo>
                  <a:pt x="1719404" y="164538"/>
                </a:lnTo>
                <a:cubicBezTo>
                  <a:pt x="1722044" y="177444"/>
                  <a:pt x="1723431" y="190806"/>
                  <a:pt x="1723431" y="204494"/>
                </a:cubicBezTo>
                <a:lnTo>
                  <a:pt x="1723431" y="1119968"/>
                </a:lnTo>
                <a:cubicBezTo>
                  <a:pt x="1723431" y="1229462"/>
                  <a:pt x="1634668" y="1318226"/>
                  <a:pt x="1525173" y="1318226"/>
                </a:cubicBezTo>
                <a:cubicBezTo>
                  <a:pt x="1470426" y="1318226"/>
                  <a:pt x="1420861" y="1296035"/>
                  <a:pt x="1384983" y="1260157"/>
                </a:cubicBezTo>
                <a:lnTo>
                  <a:pt x="1376492" y="1249866"/>
                </a:lnTo>
                <a:lnTo>
                  <a:pt x="1375540" y="1249088"/>
                </a:lnTo>
                <a:lnTo>
                  <a:pt x="1269469" y="1143017"/>
                </a:lnTo>
                <a:lnTo>
                  <a:pt x="795448" y="1617038"/>
                </a:lnTo>
                <a:cubicBezTo>
                  <a:pt x="753387" y="1665084"/>
                  <a:pt x="709151" y="1702246"/>
                  <a:pt x="636611" y="1715459"/>
                </a:cubicBezTo>
                <a:cubicBezTo>
                  <a:pt x="565323" y="1728444"/>
                  <a:pt x="505408" y="1656717"/>
                  <a:pt x="505408" y="1584256"/>
                </a:cubicBezTo>
                <a:lnTo>
                  <a:pt x="505408" y="1212365"/>
                </a:lnTo>
                <a:lnTo>
                  <a:pt x="133517" y="1212365"/>
                </a:lnTo>
                <a:cubicBezTo>
                  <a:pt x="61055" y="1212365"/>
                  <a:pt x="2314" y="1153623"/>
                  <a:pt x="2314" y="1081162"/>
                </a:cubicBezTo>
                <a:cubicBezTo>
                  <a:pt x="-3495" y="1032477"/>
                  <a:pt x="-6519" y="1036199"/>
                  <a:pt x="98665" y="920256"/>
                </a:cubicBezTo>
                <a:lnTo>
                  <a:pt x="572686" y="446235"/>
                </a:lnTo>
                <a:lnTo>
                  <a:pt x="473014" y="346563"/>
                </a:lnTo>
                <a:cubicBezTo>
                  <a:pt x="463336" y="336885"/>
                  <a:pt x="454868" y="326455"/>
                  <a:pt x="447609" y="315462"/>
                </a:cubicBezTo>
                <a:lnTo>
                  <a:pt x="445386" y="311236"/>
                </a:lnTo>
                <a:lnTo>
                  <a:pt x="443629" y="309107"/>
                </a:lnTo>
                <a:cubicBezTo>
                  <a:pt x="422252" y="277464"/>
                  <a:pt x="409770" y="239319"/>
                  <a:pt x="409770" y="198258"/>
                </a:cubicBezTo>
                <a:cubicBezTo>
                  <a:pt x="409770" y="150355"/>
                  <a:pt x="426760" y="106419"/>
                  <a:pt x="455043" y="72148"/>
                </a:cubicBezTo>
                <a:close/>
              </a:path>
            </a:pathLst>
          </a:custGeom>
          <a:solidFill>
            <a:schemeClr val="accent3">
              <a:lumMod val="60000"/>
              <a:lumOff val="40000"/>
            </a:schemeClr>
          </a:solidFill>
          <a:ln/>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85000"/>
                  <a:lumOff val="15000"/>
                </a:schemeClr>
              </a:solidFill>
            </a:endParaRPr>
          </a:p>
        </p:txBody>
      </p:sp>
      <p:sp>
        <p:nvSpPr>
          <p:cNvPr id="36" name="Freeform: Shape 185">
            <a:extLst>
              <a:ext uri="{FF2B5EF4-FFF2-40B4-BE49-F238E27FC236}">
                <a16:creationId xmlns:a16="http://schemas.microsoft.com/office/drawing/2014/main" id="{320C9EE5-9E54-4012-BE56-B5FB205E1930}"/>
              </a:ext>
            </a:extLst>
          </p:cNvPr>
          <p:cNvSpPr/>
          <p:nvPr/>
        </p:nvSpPr>
        <p:spPr>
          <a:xfrm rot="2498500">
            <a:off x="7260924" y="4780913"/>
            <a:ext cx="398064" cy="384357"/>
          </a:xfrm>
          <a:custGeom>
            <a:avLst/>
            <a:gdLst>
              <a:gd name="connsiteX0" fmla="*/ 455043 w 1723431"/>
              <a:gd name="connsiteY0" fmla="*/ 72148 h 1716991"/>
              <a:gd name="connsiteX1" fmla="*/ 568072 w 1723431"/>
              <a:gd name="connsiteY1" fmla="*/ 4028 h 1716991"/>
              <a:gd name="connsiteX2" fmla="*/ 608028 w 1723431"/>
              <a:gd name="connsiteY2" fmla="*/ 0 h 1716991"/>
              <a:gd name="connsiteX3" fmla="*/ 1523502 w 1723431"/>
              <a:gd name="connsiteY3" fmla="*/ 1 h 1716991"/>
              <a:gd name="connsiteX4" fmla="*/ 1717732 w 1723431"/>
              <a:gd name="connsiteY4" fmla="*/ 158303 h 1716991"/>
              <a:gd name="connsiteX5" fmla="*/ 1717859 w 1723431"/>
              <a:gd name="connsiteY5" fmla="*/ 159564 h 1716991"/>
              <a:gd name="connsiteX6" fmla="*/ 1719404 w 1723431"/>
              <a:gd name="connsiteY6" fmla="*/ 164538 h 1716991"/>
              <a:gd name="connsiteX7" fmla="*/ 1723431 w 1723431"/>
              <a:gd name="connsiteY7" fmla="*/ 204494 h 1716991"/>
              <a:gd name="connsiteX8" fmla="*/ 1723431 w 1723431"/>
              <a:gd name="connsiteY8" fmla="*/ 1119968 h 1716991"/>
              <a:gd name="connsiteX9" fmla="*/ 1525173 w 1723431"/>
              <a:gd name="connsiteY9" fmla="*/ 1318226 h 1716991"/>
              <a:gd name="connsiteX10" fmla="*/ 1384983 w 1723431"/>
              <a:gd name="connsiteY10" fmla="*/ 1260157 h 1716991"/>
              <a:gd name="connsiteX11" fmla="*/ 1376492 w 1723431"/>
              <a:gd name="connsiteY11" fmla="*/ 1249866 h 1716991"/>
              <a:gd name="connsiteX12" fmla="*/ 1375540 w 1723431"/>
              <a:gd name="connsiteY12" fmla="*/ 1249088 h 1716991"/>
              <a:gd name="connsiteX13" fmla="*/ 1269469 w 1723431"/>
              <a:gd name="connsiteY13" fmla="*/ 1143017 h 1716991"/>
              <a:gd name="connsiteX14" fmla="*/ 795448 w 1723431"/>
              <a:gd name="connsiteY14" fmla="*/ 1617038 h 1716991"/>
              <a:gd name="connsiteX15" fmla="*/ 636611 w 1723431"/>
              <a:gd name="connsiteY15" fmla="*/ 1715459 h 1716991"/>
              <a:gd name="connsiteX16" fmla="*/ 505408 w 1723431"/>
              <a:gd name="connsiteY16" fmla="*/ 1584256 h 1716991"/>
              <a:gd name="connsiteX17" fmla="*/ 505408 w 1723431"/>
              <a:gd name="connsiteY17" fmla="*/ 1212365 h 1716991"/>
              <a:gd name="connsiteX18" fmla="*/ 133517 w 1723431"/>
              <a:gd name="connsiteY18" fmla="*/ 1212365 h 1716991"/>
              <a:gd name="connsiteX19" fmla="*/ 2314 w 1723431"/>
              <a:gd name="connsiteY19" fmla="*/ 1081162 h 1716991"/>
              <a:gd name="connsiteX20" fmla="*/ 98665 w 1723431"/>
              <a:gd name="connsiteY20" fmla="*/ 920256 h 1716991"/>
              <a:gd name="connsiteX21" fmla="*/ 572686 w 1723431"/>
              <a:gd name="connsiteY21" fmla="*/ 446235 h 1716991"/>
              <a:gd name="connsiteX22" fmla="*/ 473014 w 1723431"/>
              <a:gd name="connsiteY22" fmla="*/ 346563 h 1716991"/>
              <a:gd name="connsiteX23" fmla="*/ 447609 w 1723431"/>
              <a:gd name="connsiteY23" fmla="*/ 315462 h 1716991"/>
              <a:gd name="connsiteX24" fmla="*/ 445386 w 1723431"/>
              <a:gd name="connsiteY24" fmla="*/ 311236 h 1716991"/>
              <a:gd name="connsiteX25" fmla="*/ 443629 w 1723431"/>
              <a:gd name="connsiteY25" fmla="*/ 309107 h 1716991"/>
              <a:gd name="connsiteX26" fmla="*/ 409770 w 1723431"/>
              <a:gd name="connsiteY26" fmla="*/ 198258 h 1716991"/>
              <a:gd name="connsiteX27" fmla="*/ 455043 w 1723431"/>
              <a:gd name="connsiteY27" fmla="*/ 72148 h 171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3431" h="1716991">
                <a:moveTo>
                  <a:pt x="455043" y="72148"/>
                </a:moveTo>
                <a:cubicBezTo>
                  <a:pt x="483325" y="37878"/>
                  <a:pt x="522901" y="13272"/>
                  <a:pt x="568072" y="4028"/>
                </a:cubicBezTo>
                <a:cubicBezTo>
                  <a:pt x="580978" y="1388"/>
                  <a:pt x="594341" y="1"/>
                  <a:pt x="608028" y="0"/>
                </a:cubicBezTo>
                <a:lnTo>
                  <a:pt x="1523502" y="1"/>
                </a:lnTo>
                <a:cubicBezTo>
                  <a:pt x="1619310" y="0"/>
                  <a:pt x="1699246" y="67960"/>
                  <a:pt x="1717732" y="158303"/>
                </a:cubicBezTo>
                <a:lnTo>
                  <a:pt x="1717859" y="159564"/>
                </a:lnTo>
                <a:lnTo>
                  <a:pt x="1719404" y="164538"/>
                </a:lnTo>
                <a:cubicBezTo>
                  <a:pt x="1722044" y="177444"/>
                  <a:pt x="1723431" y="190806"/>
                  <a:pt x="1723431" y="204494"/>
                </a:cubicBezTo>
                <a:lnTo>
                  <a:pt x="1723431" y="1119968"/>
                </a:lnTo>
                <a:cubicBezTo>
                  <a:pt x="1723431" y="1229462"/>
                  <a:pt x="1634668" y="1318226"/>
                  <a:pt x="1525173" y="1318226"/>
                </a:cubicBezTo>
                <a:cubicBezTo>
                  <a:pt x="1470426" y="1318226"/>
                  <a:pt x="1420861" y="1296035"/>
                  <a:pt x="1384983" y="1260157"/>
                </a:cubicBezTo>
                <a:lnTo>
                  <a:pt x="1376492" y="1249866"/>
                </a:lnTo>
                <a:lnTo>
                  <a:pt x="1375540" y="1249088"/>
                </a:lnTo>
                <a:lnTo>
                  <a:pt x="1269469" y="1143017"/>
                </a:lnTo>
                <a:lnTo>
                  <a:pt x="795448" y="1617038"/>
                </a:lnTo>
                <a:cubicBezTo>
                  <a:pt x="753387" y="1665084"/>
                  <a:pt x="709151" y="1702246"/>
                  <a:pt x="636611" y="1715459"/>
                </a:cubicBezTo>
                <a:cubicBezTo>
                  <a:pt x="565323" y="1728444"/>
                  <a:pt x="505408" y="1656717"/>
                  <a:pt x="505408" y="1584256"/>
                </a:cubicBezTo>
                <a:lnTo>
                  <a:pt x="505408" y="1212365"/>
                </a:lnTo>
                <a:lnTo>
                  <a:pt x="133517" y="1212365"/>
                </a:lnTo>
                <a:cubicBezTo>
                  <a:pt x="61055" y="1212365"/>
                  <a:pt x="2314" y="1153623"/>
                  <a:pt x="2314" y="1081162"/>
                </a:cubicBezTo>
                <a:cubicBezTo>
                  <a:pt x="-3495" y="1032477"/>
                  <a:pt x="-6519" y="1036199"/>
                  <a:pt x="98665" y="920256"/>
                </a:cubicBezTo>
                <a:lnTo>
                  <a:pt x="572686" y="446235"/>
                </a:lnTo>
                <a:lnTo>
                  <a:pt x="473014" y="346563"/>
                </a:lnTo>
                <a:cubicBezTo>
                  <a:pt x="463336" y="336885"/>
                  <a:pt x="454868" y="326455"/>
                  <a:pt x="447609" y="315462"/>
                </a:cubicBezTo>
                <a:lnTo>
                  <a:pt x="445386" y="311236"/>
                </a:lnTo>
                <a:lnTo>
                  <a:pt x="443629" y="309107"/>
                </a:lnTo>
                <a:cubicBezTo>
                  <a:pt x="422252" y="277464"/>
                  <a:pt x="409770" y="239319"/>
                  <a:pt x="409770" y="198258"/>
                </a:cubicBezTo>
                <a:cubicBezTo>
                  <a:pt x="409770" y="150355"/>
                  <a:pt x="426760" y="106419"/>
                  <a:pt x="455043" y="72148"/>
                </a:cubicBezTo>
                <a:close/>
              </a:path>
            </a:pathLst>
          </a:custGeom>
          <a:solidFill>
            <a:schemeClr val="accent3">
              <a:lumMod val="60000"/>
              <a:lumOff val="40000"/>
            </a:schemeClr>
          </a:solidFill>
          <a:ln/>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85000"/>
                  <a:lumOff val="15000"/>
                </a:schemeClr>
              </a:solidFill>
            </a:endParaRPr>
          </a:p>
        </p:txBody>
      </p:sp>
      <p:sp>
        <p:nvSpPr>
          <p:cNvPr id="37" name="Freeform: Shape 185">
            <a:extLst>
              <a:ext uri="{FF2B5EF4-FFF2-40B4-BE49-F238E27FC236}">
                <a16:creationId xmlns:a16="http://schemas.microsoft.com/office/drawing/2014/main" id="{6FB6BCE2-EC13-4144-A871-A90F5B58355E}"/>
              </a:ext>
            </a:extLst>
          </p:cNvPr>
          <p:cNvSpPr/>
          <p:nvPr/>
        </p:nvSpPr>
        <p:spPr>
          <a:xfrm rot="2498500">
            <a:off x="7260924" y="5402969"/>
            <a:ext cx="398064" cy="384357"/>
          </a:xfrm>
          <a:custGeom>
            <a:avLst/>
            <a:gdLst>
              <a:gd name="connsiteX0" fmla="*/ 455043 w 1723431"/>
              <a:gd name="connsiteY0" fmla="*/ 72148 h 1716991"/>
              <a:gd name="connsiteX1" fmla="*/ 568072 w 1723431"/>
              <a:gd name="connsiteY1" fmla="*/ 4028 h 1716991"/>
              <a:gd name="connsiteX2" fmla="*/ 608028 w 1723431"/>
              <a:gd name="connsiteY2" fmla="*/ 0 h 1716991"/>
              <a:gd name="connsiteX3" fmla="*/ 1523502 w 1723431"/>
              <a:gd name="connsiteY3" fmla="*/ 1 h 1716991"/>
              <a:gd name="connsiteX4" fmla="*/ 1717732 w 1723431"/>
              <a:gd name="connsiteY4" fmla="*/ 158303 h 1716991"/>
              <a:gd name="connsiteX5" fmla="*/ 1717859 w 1723431"/>
              <a:gd name="connsiteY5" fmla="*/ 159564 h 1716991"/>
              <a:gd name="connsiteX6" fmla="*/ 1719404 w 1723431"/>
              <a:gd name="connsiteY6" fmla="*/ 164538 h 1716991"/>
              <a:gd name="connsiteX7" fmla="*/ 1723431 w 1723431"/>
              <a:gd name="connsiteY7" fmla="*/ 204494 h 1716991"/>
              <a:gd name="connsiteX8" fmla="*/ 1723431 w 1723431"/>
              <a:gd name="connsiteY8" fmla="*/ 1119968 h 1716991"/>
              <a:gd name="connsiteX9" fmla="*/ 1525173 w 1723431"/>
              <a:gd name="connsiteY9" fmla="*/ 1318226 h 1716991"/>
              <a:gd name="connsiteX10" fmla="*/ 1384983 w 1723431"/>
              <a:gd name="connsiteY10" fmla="*/ 1260157 h 1716991"/>
              <a:gd name="connsiteX11" fmla="*/ 1376492 w 1723431"/>
              <a:gd name="connsiteY11" fmla="*/ 1249866 h 1716991"/>
              <a:gd name="connsiteX12" fmla="*/ 1375540 w 1723431"/>
              <a:gd name="connsiteY12" fmla="*/ 1249088 h 1716991"/>
              <a:gd name="connsiteX13" fmla="*/ 1269469 w 1723431"/>
              <a:gd name="connsiteY13" fmla="*/ 1143017 h 1716991"/>
              <a:gd name="connsiteX14" fmla="*/ 795448 w 1723431"/>
              <a:gd name="connsiteY14" fmla="*/ 1617038 h 1716991"/>
              <a:gd name="connsiteX15" fmla="*/ 636611 w 1723431"/>
              <a:gd name="connsiteY15" fmla="*/ 1715459 h 1716991"/>
              <a:gd name="connsiteX16" fmla="*/ 505408 w 1723431"/>
              <a:gd name="connsiteY16" fmla="*/ 1584256 h 1716991"/>
              <a:gd name="connsiteX17" fmla="*/ 505408 w 1723431"/>
              <a:gd name="connsiteY17" fmla="*/ 1212365 h 1716991"/>
              <a:gd name="connsiteX18" fmla="*/ 133517 w 1723431"/>
              <a:gd name="connsiteY18" fmla="*/ 1212365 h 1716991"/>
              <a:gd name="connsiteX19" fmla="*/ 2314 w 1723431"/>
              <a:gd name="connsiteY19" fmla="*/ 1081162 h 1716991"/>
              <a:gd name="connsiteX20" fmla="*/ 98665 w 1723431"/>
              <a:gd name="connsiteY20" fmla="*/ 920256 h 1716991"/>
              <a:gd name="connsiteX21" fmla="*/ 572686 w 1723431"/>
              <a:gd name="connsiteY21" fmla="*/ 446235 h 1716991"/>
              <a:gd name="connsiteX22" fmla="*/ 473014 w 1723431"/>
              <a:gd name="connsiteY22" fmla="*/ 346563 h 1716991"/>
              <a:gd name="connsiteX23" fmla="*/ 447609 w 1723431"/>
              <a:gd name="connsiteY23" fmla="*/ 315462 h 1716991"/>
              <a:gd name="connsiteX24" fmla="*/ 445386 w 1723431"/>
              <a:gd name="connsiteY24" fmla="*/ 311236 h 1716991"/>
              <a:gd name="connsiteX25" fmla="*/ 443629 w 1723431"/>
              <a:gd name="connsiteY25" fmla="*/ 309107 h 1716991"/>
              <a:gd name="connsiteX26" fmla="*/ 409770 w 1723431"/>
              <a:gd name="connsiteY26" fmla="*/ 198258 h 1716991"/>
              <a:gd name="connsiteX27" fmla="*/ 455043 w 1723431"/>
              <a:gd name="connsiteY27" fmla="*/ 72148 h 171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3431" h="1716991">
                <a:moveTo>
                  <a:pt x="455043" y="72148"/>
                </a:moveTo>
                <a:cubicBezTo>
                  <a:pt x="483325" y="37878"/>
                  <a:pt x="522901" y="13272"/>
                  <a:pt x="568072" y="4028"/>
                </a:cubicBezTo>
                <a:cubicBezTo>
                  <a:pt x="580978" y="1388"/>
                  <a:pt x="594341" y="1"/>
                  <a:pt x="608028" y="0"/>
                </a:cubicBezTo>
                <a:lnTo>
                  <a:pt x="1523502" y="1"/>
                </a:lnTo>
                <a:cubicBezTo>
                  <a:pt x="1619310" y="0"/>
                  <a:pt x="1699246" y="67960"/>
                  <a:pt x="1717732" y="158303"/>
                </a:cubicBezTo>
                <a:lnTo>
                  <a:pt x="1717859" y="159564"/>
                </a:lnTo>
                <a:lnTo>
                  <a:pt x="1719404" y="164538"/>
                </a:lnTo>
                <a:cubicBezTo>
                  <a:pt x="1722044" y="177444"/>
                  <a:pt x="1723431" y="190806"/>
                  <a:pt x="1723431" y="204494"/>
                </a:cubicBezTo>
                <a:lnTo>
                  <a:pt x="1723431" y="1119968"/>
                </a:lnTo>
                <a:cubicBezTo>
                  <a:pt x="1723431" y="1229462"/>
                  <a:pt x="1634668" y="1318226"/>
                  <a:pt x="1525173" y="1318226"/>
                </a:cubicBezTo>
                <a:cubicBezTo>
                  <a:pt x="1470426" y="1318226"/>
                  <a:pt x="1420861" y="1296035"/>
                  <a:pt x="1384983" y="1260157"/>
                </a:cubicBezTo>
                <a:lnTo>
                  <a:pt x="1376492" y="1249866"/>
                </a:lnTo>
                <a:lnTo>
                  <a:pt x="1375540" y="1249088"/>
                </a:lnTo>
                <a:lnTo>
                  <a:pt x="1269469" y="1143017"/>
                </a:lnTo>
                <a:lnTo>
                  <a:pt x="795448" y="1617038"/>
                </a:lnTo>
                <a:cubicBezTo>
                  <a:pt x="753387" y="1665084"/>
                  <a:pt x="709151" y="1702246"/>
                  <a:pt x="636611" y="1715459"/>
                </a:cubicBezTo>
                <a:cubicBezTo>
                  <a:pt x="565323" y="1728444"/>
                  <a:pt x="505408" y="1656717"/>
                  <a:pt x="505408" y="1584256"/>
                </a:cubicBezTo>
                <a:lnTo>
                  <a:pt x="505408" y="1212365"/>
                </a:lnTo>
                <a:lnTo>
                  <a:pt x="133517" y="1212365"/>
                </a:lnTo>
                <a:cubicBezTo>
                  <a:pt x="61055" y="1212365"/>
                  <a:pt x="2314" y="1153623"/>
                  <a:pt x="2314" y="1081162"/>
                </a:cubicBezTo>
                <a:cubicBezTo>
                  <a:pt x="-3495" y="1032477"/>
                  <a:pt x="-6519" y="1036199"/>
                  <a:pt x="98665" y="920256"/>
                </a:cubicBezTo>
                <a:lnTo>
                  <a:pt x="572686" y="446235"/>
                </a:lnTo>
                <a:lnTo>
                  <a:pt x="473014" y="346563"/>
                </a:lnTo>
                <a:cubicBezTo>
                  <a:pt x="463336" y="336885"/>
                  <a:pt x="454868" y="326455"/>
                  <a:pt x="447609" y="315462"/>
                </a:cubicBezTo>
                <a:lnTo>
                  <a:pt x="445386" y="311236"/>
                </a:lnTo>
                <a:lnTo>
                  <a:pt x="443629" y="309107"/>
                </a:lnTo>
                <a:cubicBezTo>
                  <a:pt x="422252" y="277464"/>
                  <a:pt x="409770" y="239319"/>
                  <a:pt x="409770" y="198258"/>
                </a:cubicBezTo>
                <a:cubicBezTo>
                  <a:pt x="409770" y="150355"/>
                  <a:pt x="426760" y="106419"/>
                  <a:pt x="455043" y="72148"/>
                </a:cubicBezTo>
                <a:close/>
              </a:path>
            </a:pathLst>
          </a:custGeom>
          <a:solidFill>
            <a:schemeClr val="accent3">
              <a:lumMod val="60000"/>
              <a:lumOff val="40000"/>
            </a:schemeClr>
          </a:solidFill>
          <a:ln/>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85000"/>
                  <a:lumOff val="15000"/>
                </a:schemeClr>
              </a:solidFill>
            </a:endParaRPr>
          </a:p>
        </p:txBody>
      </p:sp>
      <p:sp>
        <p:nvSpPr>
          <p:cNvPr id="38" name="Freeform: Shape 185">
            <a:extLst>
              <a:ext uri="{FF2B5EF4-FFF2-40B4-BE49-F238E27FC236}">
                <a16:creationId xmlns:a16="http://schemas.microsoft.com/office/drawing/2014/main" id="{D8321CA2-4092-4CD6-8939-03F33898F168}"/>
              </a:ext>
            </a:extLst>
          </p:cNvPr>
          <p:cNvSpPr/>
          <p:nvPr/>
        </p:nvSpPr>
        <p:spPr>
          <a:xfrm rot="2498500">
            <a:off x="7260924" y="6176760"/>
            <a:ext cx="398064" cy="384357"/>
          </a:xfrm>
          <a:custGeom>
            <a:avLst/>
            <a:gdLst>
              <a:gd name="connsiteX0" fmla="*/ 455043 w 1723431"/>
              <a:gd name="connsiteY0" fmla="*/ 72148 h 1716991"/>
              <a:gd name="connsiteX1" fmla="*/ 568072 w 1723431"/>
              <a:gd name="connsiteY1" fmla="*/ 4028 h 1716991"/>
              <a:gd name="connsiteX2" fmla="*/ 608028 w 1723431"/>
              <a:gd name="connsiteY2" fmla="*/ 0 h 1716991"/>
              <a:gd name="connsiteX3" fmla="*/ 1523502 w 1723431"/>
              <a:gd name="connsiteY3" fmla="*/ 1 h 1716991"/>
              <a:gd name="connsiteX4" fmla="*/ 1717732 w 1723431"/>
              <a:gd name="connsiteY4" fmla="*/ 158303 h 1716991"/>
              <a:gd name="connsiteX5" fmla="*/ 1717859 w 1723431"/>
              <a:gd name="connsiteY5" fmla="*/ 159564 h 1716991"/>
              <a:gd name="connsiteX6" fmla="*/ 1719404 w 1723431"/>
              <a:gd name="connsiteY6" fmla="*/ 164538 h 1716991"/>
              <a:gd name="connsiteX7" fmla="*/ 1723431 w 1723431"/>
              <a:gd name="connsiteY7" fmla="*/ 204494 h 1716991"/>
              <a:gd name="connsiteX8" fmla="*/ 1723431 w 1723431"/>
              <a:gd name="connsiteY8" fmla="*/ 1119968 h 1716991"/>
              <a:gd name="connsiteX9" fmla="*/ 1525173 w 1723431"/>
              <a:gd name="connsiteY9" fmla="*/ 1318226 h 1716991"/>
              <a:gd name="connsiteX10" fmla="*/ 1384983 w 1723431"/>
              <a:gd name="connsiteY10" fmla="*/ 1260157 h 1716991"/>
              <a:gd name="connsiteX11" fmla="*/ 1376492 w 1723431"/>
              <a:gd name="connsiteY11" fmla="*/ 1249866 h 1716991"/>
              <a:gd name="connsiteX12" fmla="*/ 1375540 w 1723431"/>
              <a:gd name="connsiteY12" fmla="*/ 1249088 h 1716991"/>
              <a:gd name="connsiteX13" fmla="*/ 1269469 w 1723431"/>
              <a:gd name="connsiteY13" fmla="*/ 1143017 h 1716991"/>
              <a:gd name="connsiteX14" fmla="*/ 795448 w 1723431"/>
              <a:gd name="connsiteY14" fmla="*/ 1617038 h 1716991"/>
              <a:gd name="connsiteX15" fmla="*/ 636611 w 1723431"/>
              <a:gd name="connsiteY15" fmla="*/ 1715459 h 1716991"/>
              <a:gd name="connsiteX16" fmla="*/ 505408 w 1723431"/>
              <a:gd name="connsiteY16" fmla="*/ 1584256 h 1716991"/>
              <a:gd name="connsiteX17" fmla="*/ 505408 w 1723431"/>
              <a:gd name="connsiteY17" fmla="*/ 1212365 h 1716991"/>
              <a:gd name="connsiteX18" fmla="*/ 133517 w 1723431"/>
              <a:gd name="connsiteY18" fmla="*/ 1212365 h 1716991"/>
              <a:gd name="connsiteX19" fmla="*/ 2314 w 1723431"/>
              <a:gd name="connsiteY19" fmla="*/ 1081162 h 1716991"/>
              <a:gd name="connsiteX20" fmla="*/ 98665 w 1723431"/>
              <a:gd name="connsiteY20" fmla="*/ 920256 h 1716991"/>
              <a:gd name="connsiteX21" fmla="*/ 572686 w 1723431"/>
              <a:gd name="connsiteY21" fmla="*/ 446235 h 1716991"/>
              <a:gd name="connsiteX22" fmla="*/ 473014 w 1723431"/>
              <a:gd name="connsiteY22" fmla="*/ 346563 h 1716991"/>
              <a:gd name="connsiteX23" fmla="*/ 447609 w 1723431"/>
              <a:gd name="connsiteY23" fmla="*/ 315462 h 1716991"/>
              <a:gd name="connsiteX24" fmla="*/ 445386 w 1723431"/>
              <a:gd name="connsiteY24" fmla="*/ 311236 h 1716991"/>
              <a:gd name="connsiteX25" fmla="*/ 443629 w 1723431"/>
              <a:gd name="connsiteY25" fmla="*/ 309107 h 1716991"/>
              <a:gd name="connsiteX26" fmla="*/ 409770 w 1723431"/>
              <a:gd name="connsiteY26" fmla="*/ 198258 h 1716991"/>
              <a:gd name="connsiteX27" fmla="*/ 455043 w 1723431"/>
              <a:gd name="connsiteY27" fmla="*/ 72148 h 171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3431" h="1716991">
                <a:moveTo>
                  <a:pt x="455043" y="72148"/>
                </a:moveTo>
                <a:cubicBezTo>
                  <a:pt x="483325" y="37878"/>
                  <a:pt x="522901" y="13272"/>
                  <a:pt x="568072" y="4028"/>
                </a:cubicBezTo>
                <a:cubicBezTo>
                  <a:pt x="580978" y="1388"/>
                  <a:pt x="594341" y="1"/>
                  <a:pt x="608028" y="0"/>
                </a:cubicBezTo>
                <a:lnTo>
                  <a:pt x="1523502" y="1"/>
                </a:lnTo>
                <a:cubicBezTo>
                  <a:pt x="1619310" y="0"/>
                  <a:pt x="1699246" y="67960"/>
                  <a:pt x="1717732" y="158303"/>
                </a:cubicBezTo>
                <a:lnTo>
                  <a:pt x="1717859" y="159564"/>
                </a:lnTo>
                <a:lnTo>
                  <a:pt x="1719404" y="164538"/>
                </a:lnTo>
                <a:cubicBezTo>
                  <a:pt x="1722044" y="177444"/>
                  <a:pt x="1723431" y="190806"/>
                  <a:pt x="1723431" y="204494"/>
                </a:cubicBezTo>
                <a:lnTo>
                  <a:pt x="1723431" y="1119968"/>
                </a:lnTo>
                <a:cubicBezTo>
                  <a:pt x="1723431" y="1229462"/>
                  <a:pt x="1634668" y="1318226"/>
                  <a:pt x="1525173" y="1318226"/>
                </a:cubicBezTo>
                <a:cubicBezTo>
                  <a:pt x="1470426" y="1318226"/>
                  <a:pt x="1420861" y="1296035"/>
                  <a:pt x="1384983" y="1260157"/>
                </a:cubicBezTo>
                <a:lnTo>
                  <a:pt x="1376492" y="1249866"/>
                </a:lnTo>
                <a:lnTo>
                  <a:pt x="1375540" y="1249088"/>
                </a:lnTo>
                <a:lnTo>
                  <a:pt x="1269469" y="1143017"/>
                </a:lnTo>
                <a:lnTo>
                  <a:pt x="795448" y="1617038"/>
                </a:lnTo>
                <a:cubicBezTo>
                  <a:pt x="753387" y="1665084"/>
                  <a:pt x="709151" y="1702246"/>
                  <a:pt x="636611" y="1715459"/>
                </a:cubicBezTo>
                <a:cubicBezTo>
                  <a:pt x="565323" y="1728444"/>
                  <a:pt x="505408" y="1656717"/>
                  <a:pt x="505408" y="1584256"/>
                </a:cubicBezTo>
                <a:lnTo>
                  <a:pt x="505408" y="1212365"/>
                </a:lnTo>
                <a:lnTo>
                  <a:pt x="133517" y="1212365"/>
                </a:lnTo>
                <a:cubicBezTo>
                  <a:pt x="61055" y="1212365"/>
                  <a:pt x="2314" y="1153623"/>
                  <a:pt x="2314" y="1081162"/>
                </a:cubicBezTo>
                <a:cubicBezTo>
                  <a:pt x="-3495" y="1032477"/>
                  <a:pt x="-6519" y="1036199"/>
                  <a:pt x="98665" y="920256"/>
                </a:cubicBezTo>
                <a:lnTo>
                  <a:pt x="572686" y="446235"/>
                </a:lnTo>
                <a:lnTo>
                  <a:pt x="473014" y="346563"/>
                </a:lnTo>
                <a:cubicBezTo>
                  <a:pt x="463336" y="336885"/>
                  <a:pt x="454868" y="326455"/>
                  <a:pt x="447609" y="315462"/>
                </a:cubicBezTo>
                <a:lnTo>
                  <a:pt x="445386" y="311236"/>
                </a:lnTo>
                <a:lnTo>
                  <a:pt x="443629" y="309107"/>
                </a:lnTo>
                <a:cubicBezTo>
                  <a:pt x="422252" y="277464"/>
                  <a:pt x="409770" y="239319"/>
                  <a:pt x="409770" y="198258"/>
                </a:cubicBezTo>
                <a:cubicBezTo>
                  <a:pt x="409770" y="150355"/>
                  <a:pt x="426760" y="106419"/>
                  <a:pt x="455043" y="72148"/>
                </a:cubicBezTo>
                <a:close/>
              </a:path>
            </a:pathLst>
          </a:custGeom>
          <a:solidFill>
            <a:schemeClr val="accent3">
              <a:lumMod val="60000"/>
              <a:lumOff val="40000"/>
            </a:schemeClr>
          </a:solidFill>
          <a:ln/>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85000"/>
                  <a:lumOff val="15000"/>
                </a:schemeClr>
              </a:solidFill>
            </a:endParaRPr>
          </a:p>
        </p:txBody>
      </p:sp>
    </p:spTree>
    <p:extLst>
      <p:ext uri="{BB962C8B-B14F-4D97-AF65-F5344CB8AC3E}">
        <p14:creationId xmlns:p14="http://schemas.microsoft.com/office/powerpoint/2010/main" val="3099367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27ACF71-7601-4EEA-9340-985A8E29A5BB}"/>
              </a:ext>
            </a:extLst>
          </p:cNvPr>
          <p:cNvGrpSpPr/>
          <p:nvPr/>
        </p:nvGrpSpPr>
        <p:grpSpPr>
          <a:xfrm>
            <a:off x="-35783" y="0"/>
            <a:ext cx="12263564" cy="6858000"/>
            <a:chOff x="-35783" y="0"/>
            <a:chExt cx="12263564" cy="6858000"/>
          </a:xfrm>
        </p:grpSpPr>
        <p:pic>
          <p:nvPicPr>
            <p:cNvPr id="12" name="Picture 11">
              <a:extLst>
                <a:ext uri="{FF2B5EF4-FFF2-40B4-BE49-F238E27FC236}">
                  <a16:creationId xmlns:a16="http://schemas.microsoft.com/office/drawing/2014/main" id="{5D6E6EF4-79AF-4C84-8DD0-6E3663330F2F}"/>
                </a:ext>
              </a:extLst>
            </p:cNvPr>
            <p:cNvPicPr>
              <a:picLocks noChangeAspect="1"/>
            </p:cNvPicPr>
            <p:nvPr/>
          </p:nvPicPr>
          <p:blipFill rotWithShape="1">
            <a:blip r:embed="rId3">
              <a:alphaModFix amt="70000"/>
              <a:extLst>
                <a:ext uri="{28A0092B-C50C-407E-A947-70E740481C1C}">
                  <a14:useLocalDpi xmlns:a14="http://schemas.microsoft.com/office/drawing/2010/main"/>
                </a:ext>
              </a:extLst>
            </a:blip>
            <a:srcRect l="-1" r="-1"/>
            <a:stretch/>
          </p:blipFill>
          <p:spPr>
            <a:xfrm>
              <a:off x="-35783" y="0"/>
              <a:ext cx="12227781" cy="6858000"/>
            </a:xfrm>
            <a:prstGeom prst="rect">
              <a:avLst/>
            </a:prstGeom>
          </p:spPr>
        </p:pic>
        <p:pic>
          <p:nvPicPr>
            <p:cNvPr id="13" name="Picture 12">
              <a:extLst>
                <a:ext uri="{FF2B5EF4-FFF2-40B4-BE49-F238E27FC236}">
                  <a16:creationId xmlns:a16="http://schemas.microsoft.com/office/drawing/2014/main" id="{E2CD991F-EEE8-4C8E-B502-7BDEBBFCBEDA}"/>
                </a:ext>
              </a:extLst>
            </p:cNvPr>
            <p:cNvPicPr>
              <a:picLocks noChangeAspect="1"/>
            </p:cNvPicPr>
            <p:nvPr/>
          </p:nvPicPr>
          <p:blipFill rotWithShape="1">
            <a:blip r:embed="rId4">
              <a:alphaModFix/>
              <a:extLst>
                <a:ext uri="{28A0092B-C50C-407E-A947-70E740481C1C}">
                  <a14:useLocalDpi xmlns:a14="http://schemas.microsoft.com/office/drawing/2010/main"/>
                </a:ext>
              </a:extLst>
            </a:blip>
            <a:srcRect b="37151"/>
            <a:stretch/>
          </p:blipFill>
          <p:spPr>
            <a:xfrm>
              <a:off x="0" y="6343915"/>
              <a:ext cx="12227781" cy="514085"/>
            </a:xfrm>
            <a:prstGeom prst="rect">
              <a:avLst/>
            </a:prstGeom>
          </p:spPr>
        </p:pic>
      </p:grpSp>
      <p:grpSp>
        <p:nvGrpSpPr>
          <p:cNvPr id="9" name="Group 8"/>
          <p:cNvGrpSpPr/>
          <p:nvPr/>
        </p:nvGrpSpPr>
        <p:grpSpPr>
          <a:xfrm>
            <a:off x="2971801" y="1708978"/>
            <a:ext cx="2286001" cy="2286001"/>
            <a:chOff x="-152400" y="114300"/>
            <a:chExt cx="2971800" cy="2971800"/>
          </a:xfrm>
        </p:grpSpPr>
        <p:sp>
          <p:nvSpPr>
            <p:cNvPr id="11" name="Oval 10"/>
            <p:cNvSpPr/>
            <p:nvPr/>
          </p:nvSpPr>
          <p:spPr>
            <a:xfrm>
              <a:off x="-152400" y="114300"/>
              <a:ext cx="2971800" cy="29718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000" dirty="0"/>
            </a:p>
          </p:txBody>
        </p:sp>
        <p:sp>
          <p:nvSpPr>
            <p:cNvPr id="8" name="Rectangle 7"/>
            <p:cNvSpPr/>
            <p:nvPr/>
          </p:nvSpPr>
          <p:spPr>
            <a:xfrm>
              <a:off x="606009" y="678744"/>
              <a:ext cx="1454981" cy="1880514"/>
            </a:xfrm>
            <a:prstGeom prst="rect">
              <a:avLst/>
            </a:prstGeom>
          </p:spPr>
          <p:txBody>
            <a:bodyPr wrap="none">
              <a:spAutoFit/>
            </a:bodyPr>
            <a:lstStyle/>
            <a:p>
              <a:pPr algn="ctr"/>
              <a:r>
                <a:rPr lang="en-US" sz="8800" b="1" dirty="0"/>
                <a:t>B.</a:t>
              </a:r>
              <a:endParaRPr lang="en-US" sz="6000" b="1" dirty="0"/>
            </a:p>
          </p:txBody>
        </p:sp>
      </p:grpSp>
      <p:sp>
        <p:nvSpPr>
          <p:cNvPr id="2" name="TextBox 1"/>
          <p:cNvSpPr txBox="1"/>
          <p:nvPr/>
        </p:nvSpPr>
        <p:spPr>
          <a:xfrm>
            <a:off x="4510314" y="2498035"/>
            <a:ext cx="6172200" cy="707886"/>
          </a:xfrm>
          <a:prstGeom prst="rect">
            <a:avLst/>
          </a:prstGeom>
          <a:noFill/>
        </p:spPr>
        <p:txBody>
          <a:bodyPr wrap="square" rtlCol="0">
            <a:spAutoFit/>
          </a:bodyPr>
          <a:lstStyle/>
          <a:p>
            <a:r>
              <a:rPr lang="en-US" sz="4000" b="1" dirty="0"/>
              <a:t>KONSEP PERENCANAAN </a:t>
            </a:r>
          </a:p>
        </p:txBody>
      </p:sp>
    </p:spTree>
    <p:extLst>
      <p:ext uri="{BB962C8B-B14F-4D97-AF65-F5344CB8AC3E}">
        <p14:creationId xmlns:p14="http://schemas.microsoft.com/office/powerpoint/2010/main" val="2910406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70281" y="1784061"/>
            <a:ext cx="5613072" cy="3194339"/>
          </a:xfrm>
        </p:spPr>
        <p:style>
          <a:lnRef idx="3">
            <a:schemeClr val="lt1"/>
          </a:lnRef>
          <a:fillRef idx="1">
            <a:schemeClr val="accent3"/>
          </a:fillRef>
          <a:effectRef idx="1">
            <a:schemeClr val="accent3"/>
          </a:effectRef>
          <a:fontRef idx="minor">
            <a:schemeClr val="lt1"/>
          </a:fontRef>
        </p:style>
        <p:txBody>
          <a:bodyPr>
            <a:normAutofit fontScale="92500"/>
          </a:bodyPr>
          <a:lstStyle/>
          <a:p>
            <a:pPr marL="0" indent="0">
              <a:lnSpc>
                <a:spcPts val="2400"/>
              </a:lnSpc>
              <a:buNone/>
            </a:pPr>
            <a:endParaRPr lang="en-US" dirty="0">
              <a:latin typeface="Cambria" panose="02040503050406030204" pitchFamily="18" charset="0"/>
              <a:ea typeface="Cambria" panose="02040503050406030204" pitchFamily="18" charset="0"/>
            </a:endParaRPr>
          </a:p>
          <a:p>
            <a:pPr marL="342900" indent="-342900">
              <a:lnSpc>
                <a:spcPts val="2400"/>
              </a:lnSpc>
              <a:buAutoNum type="arabicPeriod"/>
            </a:pPr>
            <a:r>
              <a:rPr lang="id-ID" dirty="0">
                <a:latin typeface="Cambria" panose="02040503050406030204" pitchFamily="18" charset="0"/>
                <a:ea typeface="Cambria" panose="02040503050406030204" pitchFamily="18" charset="0"/>
              </a:rPr>
              <a:t>Prinsip Pariwisata 4A</a:t>
            </a:r>
          </a:p>
          <a:p>
            <a:pPr marL="342900" indent="-342900">
              <a:lnSpc>
                <a:spcPts val="2400"/>
              </a:lnSpc>
              <a:buAutoNum type="arabicPeriod"/>
            </a:pPr>
            <a:r>
              <a:rPr lang="id-ID" dirty="0" err="1">
                <a:latin typeface="Cambria" panose="02040503050406030204" pitchFamily="18" charset="0"/>
                <a:ea typeface="Cambria" panose="02040503050406030204" pitchFamily="18" charset="0"/>
              </a:rPr>
              <a:t>Geoheritage</a:t>
            </a:r>
            <a:r>
              <a:rPr lang="id-ID" dirty="0">
                <a:latin typeface="Cambria" panose="02040503050406030204" pitchFamily="18" charset="0"/>
                <a:ea typeface="Cambria" panose="02040503050406030204" pitchFamily="18" charset="0"/>
              </a:rPr>
              <a:t> </a:t>
            </a:r>
            <a:r>
              <a:rPr lang="id-ID" dirty="0" err="1">
                <a:latin typeface="Cambria" panose="02040503050406030204" pitchFamily="18" charset="0"/>
                <a:ea typeface="Cambria" panose="02040503050406030204" pitchFamily="18" charset="0"/>
              </a:rPr>
              <a:t>and</a:t>
            </a:r>
            <a:r>
              <a:rPr lang="id-ID" dirty="0">
                <a:latin typeface="Cambria" panose="02040503050406030204" pitchFamily="18" charset="0"/>
                <a:ea typeface="Cambria" panose="02040503050406030204" pitchFamily="18" charset="0"/>
              </a:rPr>
              <a:t> Tourism</a:t>
            </a:r>
          </a:p>
          <a:p>
            <a:pPr marL="342900" indent="-342900">
              <a:lnSpc>
                <a:spcPts val="2400"/>
              </a:lnSpc>
              <a:buAutoNum type="arabicPeriod"/>
            </a:pPr>
            <a:r>
              <a:rPr lang="id-ID" dirty="0">
                <a:latin typeface="Cambria" panose="02040503050406030204" pitchFamily="18" charset="0"/>
                <a:ea typeface="Cambria" panose="02040503050406030204" pitchFamily="18" charset="0"/>
              </a:rPr>
              <a:t>Wisata Minat Khusus</a:t>
            </a:r>
          </a:p>
          <a:p>
            <a:pPr marL="342900" indent="-342900">
              <a:lnSpc>
                <a:spcPts val="2400"/>
              </a:lnSpc>
              <a:buAutoNum type="arabicPeriod"/>
            </a:pPr>
            <a:r>
              <a:rPr lang="id-ID" dirty="0" err="1">
                <a:latin typeface="Cambria" panose="02040503050406030204" pitchFamily="18" charset="0"/>
                <a:ea typeface="Cambria" panose="02040503050406030204" pitchFamily="18" charset="0"/>
              </a:rPr>
              <a:t>Sustainable</a:t>
            </a:r>
            <a:r>
              <a:rPr lang="id-ID" dirty="0">
                <a:latin typeface="Cambria" panose="02040503050406030204" pitchFamily="18" charset="0"/>
                <a:ea typeface="Cambria" panose="02040503050406030204" pitchFamily="18" charset="0"/>
              </a:rPr>
              <a:t> Tourism Development</a:t>
            </a:r>
          </a:p>
          <a:p>
            <a:pPr marL="342900" indent="-342900">
              <a:lnSpc>
                <a:spcPts val="2400"/>
              </a:lnSpc>
              <a:buAutoNum type="arabicPeriod"/>
            </a:pPr>
            <a:r>
              <a:rPr lang="id-ID" dirty="0">
                <a:latin typeface="Cambria" panose="02040503050406030204" pitchFamily="18" charset="0"/>
                <a:ea typeface="Cambria" panose="02040503050406030204" pitchFamily="18" charset="0"/>
              </a:rPr>
              <a:t>Pariwisata Berbasis Komunitas</a:t>
            </a:r>
          </a:p>
          <a:p>
            <a:pPr marL="342900" indent="-342900">
              <a:lnSpc>
                <a:spcPts val="2400"/>
              </a:lnSpc>
              <a:buAutoNum type="arabicPeriod"/>
            </a:pPr>
            <a:r>
              <a:rPr lang="id-ID" dirty="0" err="1">
                <a:latin typeface="Cambria" panose="02040503050406030204" pitchFamily="18" charset="0"/>
                <a:ea typeface="Cambria" panose="02040503050406030204" pitchFamily="18" charset="0"/>
              </a:rPr>
              <a:t>Cultural</a:t>
            </a:r>
            <a:r>
              <a:rPr lang="id-ID" dirty="0">
                <a:latin typeface="Cambria" panose="02040503050406030204" pitchFamily="18" charset="0"/>
                <a:ea typeface="Cambria" panose="02040503050406030204" pitchFamily="18" charset="0"/>
              </a:rPr>
              <a:t> </a:t>
            </a:r>
            <a:r>
              <a:rPr lang="id-ID" dirty="0" err="1">
                <a:latin typeface="Cambria" panose="02040503050406030204" pitchFamily="18" charset="0"/>
                <a:ea typeface="Cambria" panose="02040503050406030204" pitchFamily="18" charset="0"/>
              </a:rPr>
              <a:t>Landscape</a:t>
            </a:r>
            <a:endParaRPr lang="id-ID" dirty="0">
              <a:latin typeface="Cambria" panose="02040503050406030204" pitchFamily="18" charset="0"/>
              <a:ea typeface="Cambria" panose="02040503050406030204" pitchFamily="18" charset="0"/>
            </a:endParaRPr>
          </a:p>
        </p:txBody>
      </p:sp>
      <p:sp>
        <p:nvSpPr>
          <p:cNvPr id="13" name="Rectangle 12"/>
          <p:cNvSpPr/>
          <p:nvPr/>
        </p:nvSpPr>
        <p:spPr>
          <a:xfrm>
            <a:off x="776508" y="965430"/>
            <a:ext cx="3858236" cy="523220"/>
          </a:xfrm>
          <a:prstGeom prst="rect">
            <a:avLst/>
          </a:prstGeom>
        </p:spPr>
        <p:txBody>
          <a:bodyPr wrap="none">
            <a:spAutoFit/>
          </a:bodyPr>
          <a:lstStyle/>
          <a:p>
            <a:r>
              <a:rPr lang="id-ID" sz="2800" b="1" dirty="0"/>
              <a:t>Tinjauan Kepariwisataan</a:t>
            </a:r>
            <a:endParaRPr lang="en-US" sz="2800" b="1" dirty="0"/>
          </a:p>
        </p:txBody>
      </p:sp>
      <p:sp>
        <p:nvSpPr>
          <p:cNvPr id="7" name="Content Placeholder 4">
            <a:extLst>
              <a:ext uri="{FF2B5EF4-FFF2-40B4-BE49-F238E27FC236}">
                <a16:creationId xmlns:a16="http://schemas.microsoft.com/office/drawing/2014/main" id="{2F1B9E8F-6572-47BE-8918-D57A60349628}"/>
              </a:ext>
            </a:extLst>
          </p:cNvPr>
          <p:cNvSpPr txBox="1">
            <a:spLocks/>
          </p:cNvSpPr>
          <p:nvPr/>
        </p:nvSpPr>
        <p:spPr>
          <a:xfrm>
            <a:off x="7298599" y="1871146"/>
            <a:ext cx="4555212" cy="3020168"/>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buNone/>
            </a:pPr>
            <a:endParaRPr lang="en-US" dirty="0">
              <a:latin typeface="Cambria" panose="02040503050406030204" pitchFamily="18" charset="0"/>
              <a:ea typeface="Cambria" panose="02040503050406030204" pitchFamily="18" charset="0"/>
            </a:endParaRPr>
          </a:p>
          <a:p>
            <a:pPr marL="342900" indent="-342900">
              <a:lnSpc>
                <a:spcPts val="2400"/>
              </a:lnSpc>
              <a:buFont typeface="Arial" panose="020B0604020202020204" pitchFamily="34" charset="0"/>
              <a:buAutoNum type="arabicPeriod"/>
            </a:pPr>
            <a:r>
              <a:rPr lang="en-US" dirty="0" err="1" smtClean="0">
                <a:latin typeface="Cambria" panose="02040503050406030204" pitchFamily="18" charset="0"/>
                <a:ea typeface="Cambria" panose="02040503050406030204" pitchFamily="18" charset="0"/>
              </a:rPr>
              <a:t>Pemenuhan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syarat</a:t>
            </a:r>
            <a:r>
              <a:rPr lang="en-US" dirty="0" smtClean="0">
                <a:latin typeface="Cambria" panose="02040503050406030204" pitchFamily="18" charset="0"/>
                <a:ea typeface="Cambria" panose="02040503050406030204" pitchFamily="18" charset="0"/>
              </a:rPr>
              <a:t> status </a:t>
            </a:r>
            <a:r>
              <a:rPr lang="en-US" dirty="0" err="1" smtClean="0">
                <a:latin typeface="Cambria" panose="02040503050406030204" pitchFamily="18" charset="0"/>
                <a:ea typeface="Cambria" panose="02040503050406030204" pitchFamily="18" charset="0"/>
              </a:rPr>
              <a:t>desa</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Desa</a:t>
            </a:r>
            <a:r>
              <a:rPr lang="en-US" dirty="0" smtClean="0">
                <a:latin typeface="Cambria" panose="02040503050406030204" pitchFamily="18" charset="0"/>
                <a:ea typeface="Cambria" panose="02040503050406030204" pitchFamily="18" charset="0"/>
              </a:rPr>
              <a:t> Prima </a:t>
            </a:r>
            <a:r>
              <a:rPr lang="en-US" dirty="0" err="1" smtClean="0">
                <a:latin typeface="Cambria" panose="02040503050406030204" pitchFamily="18" charset="0"/>
                <a:ea typeface="Cambria" panose="02040503050406030204" pitchFamily="18" charset="0"/>
              </a:rPr>
              <a:t>dan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Desa</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Preneur</a:t>
            </a:r>
            <a:endParaRPr lang="id-ID" dirty="0">
              <a:latin typeface="Cambria" panose="02040503050406030204" pitchFamily="18" charset="0"/>
              <a:ea typeface="Cambria" panose="02040503050406030204" pitchFamily="18" charset="0"/>
            </a:endParaRPr>
          </a:p>
          <a:p>
            <a:pPr marL="342900" indent="-342900">
              <a:lnSpc>
                <a:spcPts val="2400"/>
              </a:lnSpc>
              <a:buFont typeface="Arial" panose="020B0604020202020204" pitchFamily="34" charset="0"/>
              <a:buAutoNum type="arabicPeriod"/>
            </a:pPr>
            <a:r>
              <a:rPr lang="en-US" dirty="0" err="1" smtClean="0">
                <a:latin typeface="Cambria" panose="02040503050406030204" pitchFamily="18" charset="0"/>
                <a:ea typeface="Cambria" panose="02040503050406030204" pitchFamily="18" charset="0"/>
              </a:rPr>
              <a:t>Pencatatan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potensi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budaya</a:t>
            </a:r>
            <a:r>
              <a:rPr lang="en-US" dirty="0" smtClean="0">
                <a:latin typeface="Cambria" panose="02040503050406030204" pitchFamily="18" charset="0"/>
                <a:ea typeface="Cambria" panose="02040503050406030204" pitchFamily="18" charset="0"/>
              </a:rPr>
              <a:t> di </a:t>
            </a:r>
            <a:r>
              <a:rPr lang="en-US" dirty="0" err="1" smtClean="0">
                <a:latin typeface="Cambria" panose="02040503050406030204" pitchFamily="18" charset="0"/>
                <a:ea typeface="Cambria" panose="02040503050406030204" pitchFamily="18" charset="0"/>
              </a:rPr>
              <a:t>desa</a:t>
            </a:r>
            <a:endParaRPr lang="id-ID"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5B4165E0-4550-4013-BF09-090582600D19}"/>
              </a:ext>
            </a:extLst>
          </p:cNvPr>
          <p:cNvSpPr/>
          <p:nvPr/>
        </p:nvSpPr>
        <p:spPr>
          <a:xfrm>
            <a:off x="7140826" y="1008972"/>
            <a:ext cx="4380815" cy="523220"/>
          </a:xfrm>
          <a:prstGeom prst="rect">
            <a:avLst/>
          </a:prstGeom>
        </p:spPr>
        <p:txBody>
          <a:bodyPr wrap="none">
            <a:spAutoFit/>
          </a:bodyPr>
          <a:lstStyle/>
          <a:p>
            <a:r>
              <a:rPr lang="en-US" sz="2800" b="1" dirty="0" err="1" smtClean="0"/>
              <a:t>Konsep</a:t>
            </a:r>
            <a:r>
              <a:rPr lang="en-US" sz="2800" b="1" dirty="0" smtClean="0"/>
              <a:t> </a:t>
            </a:r>
            <a:r>
              <a:rPr lang="en-US" sz="2800" b="1" dirty="0" err="1" smtClean="0"/>
              <a:t>Desa</a:t>
            </a:r>
            <a:r>
              <a:rPr lang="en-US" sz="2800" b="1" dirty="0" smtClean="0"/>
              <a:t> </a:t>
            </a:r>
            <a:r>
              <a:rPr lang="en-US" sz="2800" b="1" dirty="0" err="1" smtClean="0"/>
              <a:t>Wisata</a:t>
            </a:r>
            <a:r>
              <a:rPr lang="en-US" sz="2800" b="1" dirty="0" smtClean="0"/>
              <a:t> </a:t>
            </a:r>
            <a:r>
              <a:rPr lang="en-US" sz="2800" b="1" dirty="0" err="1" smtClean="0"/>
              <a:t>Budaya</a:t>
            </a:r>
            <a:endParaRPr lang="en-US" sz="2800" b="1" dirty="0"/>
          </a:p>
        </p:txBody>
      </p:sp>
      <p:sp>
        <p:nvSpPr>
          <p:cNvPr id="2" name="TextBox 1">
            <a:extLst>
              <a:ext uri="{FF2B5EF4-FFF2-40B4-BE49-F238E27FC236}">
                <a16:creationId xmlns:a16="http://schemas.microsoft.com/office/drawing/2014/main" id="{8288B971-B3A1-40AA-80E5-84742A66F315}"/>
              </a:ext>
            </a:extLst>
          </p:cNvPr>
          <p:cNvSpPr txBox="1"/>
          <p:nvPr/>
        </p:nvSpPr>
        <p:spPr>
          <a:xfrm>
            <a:off x="4634744" y="485752"/>
            <a:ext cx="2922512" cy="523220"/>
          </a:xfrm>
          <a:prstGeom prst="rect">
            <a:avLst/>
          </a:prstGeom>
          <a:noFill/>
        </p:spPr>
        <p:txBody>
          <a:bodyPr wrap="square" rtlCol="0">
            <a:spAutoFit/>
          </a:bodyPr>
          <a:lstStyle/>
          <a:p>
            <a:r>
              <a:rPr lang="en-US" sz="2800" b="1" dirty="0"/>
              <a:t>TINJAUAN TEORI </a:t>
            </a:r>
            <a:endParaRPr lang="en-ID" sz="2800" b="1" dirty="0"/>
          </a:p>
        </p:txBody>
      </p:sp>
    </p:spTree>
    <p:extLst>
      <p:ext uri="{BB962C8B-B14F-4D97-AF65-F5344CB8AC3E}">
        <p14:creationId xmlns:p14="http://schemas.microsoft.com/office/powerpoint/2010/main" val="301133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373F23D-AE68-4079-97CE-6F5C2C9902B5}"/>
              </a:ext>
            </a:extLst>
          </p:cNvPr>
          <p:cNvSpPr txBox="1"/>
          <p:nvPr/>
        </p:nvSpPr>
        <p:spPr>
          <a:xfrm>
            <a:off x="508041" y="241638"/>
            <a:ext cx="11157486" cy="646331"/>
          </a:xfrm>
          <a:prstGeom prst="rect">
            <a:avLst/>
          </a:prstGeom>
          <a:noFill/>
        </p:spPr>
        <p:txBody>
          <a:bodyPr wrap="square" rtlCol="0">
            <a:spAutoFit/>
          </a:bodyPr>
          <a:lstStyle/>
          <a:p>
            <a:pPr algn="just"/>
            <a:r>
              <a:rPr lang="en-US" b="1" dirty="0" err="1" smtClean="0"/>
              <a:t>Peluang</a:t>
            </a:r>
            <a:r>
              <a:rPr lang="en-US" b="1" dirty="0" smtClean="0"/>
              <a:t> </a:t>
            </a:r>
            <a:r>
              <a:rPr lang="en-US" b="1" dirty="0" err="1" smtClean="0"/>
              <a:t>Kalurahan</a:t>
            </a:r>
            <a:r>
              <a:rPr lang="en-US" b="1" dirty="0" smtClean="0"/>
              <a:t> </a:t>
            </a:r>
            <a:r>
              <a:rPr lang="en-US" b="1" dirty="0" err="1" smtClean="0"/>
              <a:t>Gari</a:t>
            </a:r>
            <a:r>
              <a:rPr lang="en-US" b="1" dirty="0" smtClean="0"/>
              <a:t> </a:t>
            </a:r>
            <a:r>
              <a:rPr lang="en-US" b="1" dirty="0" err="1" smtClean="0"/>
              <a:t>dalam</a:t>
            </a:r>
            <a:r>
              <a:rPr lang="en-US" b="1" dirty="0" smtClean="0"/>
              <a:t> </a:t>
            </a:r>
            <a:r>
              <a:rPr lang="en-US" b="1" dirty="0" err="1" smtClean="0"/>
              <a:t>Peraturan</a:t>
            </a:r>
            <a:r>
              <a:rPr lang="en-US" b="1" dirty="0" smtClean="0"/>
              <a:t> Daerah </a:t>
            </a:r>
            <a:r>
              <a:rPr lang="en-US" b="1" dirty="0" err="1" smtClean="0"/>
              <a:t>Kabupaten</a:t>
            </a:r>
            <a:r>
              <a:rPr lang="en-US" b="1" dirty="0" smtClean="0"/>
              <a:t> </a:t>
            </a:r>
            <a:r>
              <a:rPr lang="en-US" b="1" dirty="0" err="1" smtClean="0"/>
              <a:t>Gunungkidul</a:t>
            </a:r>
            <a:r>
              <a:rPr lang="en-US" b="1" dirty="0" smtClean="0"/>
              <a:t> </a:t>
            </a:r>
            <a:r>
              <a:rPr lang="en-US" b="1" dirty="0" err="1" smtClean="0"/>
              <a:t>Nomor</a:t>
            </a:r>
            <a:r>
              <a:rPr lang="en-US" b="1" dirty="0" smtClean="0"/>
              <a:t> 3 </a:t>
            </a:r>
            <a:r>
              <a:rPr lang="en-US" b="1" dirty="0" err="1" smtClean="0"/>
              <a:t>Tahun</a:t>
            </a:r>
            <a:r>
              <a:rPr lang="en-US" b="1" dirty="0" smtClean="0"/>
              <a:t> 2014 </a:t>
            </a:r>
            <a:r>
              <a:rPr lang="en-US" b="1" dirty="0" err="1" smtClean="0"/>
              <a:t>tentang</a:t>
            </a:r>
            <a:r>
              <a:rPr lang="en-US" b="1" dirty="0" smtClean="0"/>
              <a:t> </a:t>
            </a:r>
            <a:r>
              <a:rPr lang="en-US" b="1" dirty="0" err="1" smtClean="0"/>
              <a:t>Rencana</a:t>
            </a:r>
            <a:r>
              <a:rPr lang="en-US" b="1" dirty="0" smtClean="0"/>
              <a:t> </a:t>
            </a:r>
            <a:r>
              <a:rPr lang="en-US" b="1" dirty="0" err="1" smtClean="0"/>
              <a:t>Induk</a:t>
            </a:r>
            <a:r>
              <a:rPr lang="en-US" b="1" dirty="0" smtClean="0"/>
              <a:t> Pembangunan </a:t>
            </a:r>
            <a:r>
              <a:rPr lang="en-US" b="1" dirty="0" err="1" smtClean="0"/>
              <a:t>Kepariwisataan</a:t>
            </a:r>
            <a:r>
              <a:rPr lang="en-US" b="1" dirty="0" smtClean="0"/>
              <a:t> Daerah </a:t>
            </a:r>
            <a:r>
              <a:rPr lang="en-US" b="1" dirty="0" err="1" smtClean="0"/>
              <a:t>Kabupaten</a:t>
            </a:r>
            <a:r>
              <a:rPr lang="en-US" b="1" dirty="0" smtClean="0"/>
              <a:t> </a:t>
            </a:r>
            <a:r>
              <a:rPr lang="en-US" b="1" dirty="0" err="1" smtClean="0"/>
              <a:t>Gunungkidul</a:t>
            </a:r>
            <a:r>
              <a:rPr lang="en-US" b="1" dirty="0" smtClean="0"/>
              <a:t> </a:t>
            </a:r>
            <a:r>
              <a:rPr lang="en-US" b="1" dirty="0" err="1" smtClean="0"/>
              <a:t>Tahun</a:t>
            </a:r>
            <a:r>
              <a:rPr lang="en-US" b="1" dirty="0" smtClean="0"/>
              <a:t> 2014-2025 </a:t>
            </a:r>
            <a:endParaRPr lang="en-ID" b="1" dirty="0"/>
          </a:p>
        </p:txBody>
      </p:sp>
      <p:sp>
        <p:nvSpPr>
          <p:cNvPr id="14" name="Rectangle 13">
            <a:extLst>
              <a:ext uri="{FF2B5EF4-FFF2-40B4-BE49-F238E27FC236}">
                <a16:creationId xmlns:a16="http://schemas.microsoft.com/office/drawing/2014/main" id="{AB586C29-D850-416C-8B8D-3A1F1508EFD5}"/>
              </a:ext>
            </a:extLst>
          </p:cNvPr>
          <p:cNvSpPr/>
          <p:nvPr/>
        </p:nvSpPr>
        <p:spPr>
          <a:xfrm>
            <a:off x="8852507" y="930811"/>
            <a:ext cx="960519" cy="369332"/>
          </a:xfrm>
          <a:prstGeom prst="rect">
            <a:avLst/>
          </a:prstGeom>
        </p:spPr>
        <p:txBody>
          <a:bodyPr wrap="none">
            <a:spAutoFit/>
          </a:bodyPr>
          <a:lstStyle/>
          <a:p>
            <a:r>
              <a:rPr lang="en-ID" dirty="0" err="1" smtClean="0">
                <a:latin typeface="Times New Roman" panose="02020603050405020304" pitchFamily="18" charset="0"/>
              </a:rPr>
              <a:t>Pasal</a:t>
            </a:r>
            <a:r>
              <a:rPr lang="en-ID" dirty="0" smtClean="0">
                <a:latin typeface="Times New Roman" panose="02020603050405020304" pitchFamily="18" charset="0"/>
              </a:rPr>
              <a:t> </a:t>
            </a:r>
            <a:r>
              <a:rPr lang="en-ID" dirty="0">
                <a:latin typeface="Times New Roman" panose="02020603050405020304" pitchFamily="18" charset="0"/>
              </a:rPr>
              <a:t>22</a:t>
            </a:r>
            <a:endParaRPr lang="en-ID" dirty="0"/>
          </a:p>
        </p:txBody>
      </p:sp>
      <p:sp>
        <p:nvSpPr>
          <p:cNvPr id="15" name="Rectangle 14">
            <a:extLst>
              <a:ext uri="{FF2B5EF4-FFF2-40B4-BE49-F238E27FC236}">
                <a16:creationId xmlns:a16="http://schemas.microsoft.com/office/drawing/2014/main" id="{34B3E48B-00A8-43CA-8AF8-BE355048151C}"/>
              </a:ext>
            </a:extLst>
          </p:cNvPr>
          <p:cNvSpPr/>
          <p:nvPr/>
        </p:nvSpPr>
        <p:spPr>
          <a:xfrm>
            <a:off x="7095032" y="1416414"/>
            <a:ext cx="4570495" cy="1754326"/>
          </a:xfrm>
          <a:prstGeom prst="rect">
            <a:avLst/>
          </a:prstGeom>
        </p:spPr>
        <p:txBody>
          <a:bodyPr wrap="square">
            <a:spAutoFit/>
          </a:bodyPr>
          <a:lstStyle/>
          <a:p>
            <a:pPr algn="just"/>
            <a:r>
              <a:rPr lang="sv-SE" dirty="0" smtClean="0">
                <a:latin typeface="Times New Roman" panose="02020603050405020304" pitchFamily="18" charset="0"/>
              </a:rPr>
              <a:t>(1) </a:t>
            </a:r>
            <a:r>
              <a:rPr lang="en-US" dirty="0" err="1"/>
              <a:t>Strategi</a:t>
            </a:r>
            <a:r>
              <a:rPr lang="en-US" dirty="0"/>
              <a:t> </a:t>
            </a:r>
            <a:r>
              <a:rPr lang="en-US" dirty="0" err="1"/>
              <a:t>untuk</a:t>
            </a:r>
            <a:r>
              <a:rPr lang="en-US" dirty="0"/>
              <a:t> </a:t>
            </a:r>
            <a:r>
              <a:rPr lang="en-US" dirty="0" err="1"/>
              <a:t>pengembangan</a:t>
            </a:r>
            <a:r>
              <a:rPr lang="en-US" dirty="0"/>
              <a:t> KSP I </a:t>
            </a:r>
            <a:r>
              <a:rPr lang="en-US" dirty="0" err="1"/>
              <a:t>Daya</a:t>
            </a:r>
            <a:r>
              <a:rPr lang="en-US" dirty="0"/>
              <a:t> Tarik </a:t>
            </a:r>
            <a:r>
              <a:rPr lang="en-US" dirty="0" err="1"/>
              <a:t>Wisata</a:t>
            </a:r>
            <a:r>
              <a:rPr lang="en-US" dirty="0"/>
              <a:t> </a:t>
            </a:r>
            <a:r>
              <a:rPr lang="en-US" dirty="0" err="1"/>
              <a:t>unggulan</a:t>
            </a:r>
            <a:r>
              <a:rPr lang="en-US" dirty="0"/>
              <a:t> </a:t>
            </a:r>
            <a:r>
              <a:rPr lang="en-US" dirty="0" err="1"/>
              <a:t>alam</a:t>
            </a:r>
            <a:r>
              <a:rPr lang="en-US" dirty="0"/>
              <a:t> </a:t>
            </a:r>
            <a:r>
              <a:rPr lang="en-US" dirty="0" err="1"/>
              <a:t>pantai</a:t>
            </a:r>
            <a:r>
              <a:rPr lang="en-US" dirty="0"/>
              <a:t> </a:t>
            </a:r>
            <a:r>
              <a:rPr lang="en-US" dirty="0" err="1"/>
              <a:t>dengan</a:t>
            </a:r>
            <a:r>
              <a:rPr lang="en-US" dirty="0"/>
              <a:t> </a:t>
            </a:r>
            <a:r>
              <a:rPr lang="en-US" dirty="0" err="1"/>
              <a:t>pendukung</a:t>
            </a:r>
            <a:r>
              <a:rPr lang="en-US" dirty="0"/>
              <a:t> </a:t>
            </a:r>
            <a:r>
              <a:rPr lang="en-US" b="1" dirty="0" err="1"/>
              <a:t>wisata</a:t>
            </a:r>
            <a:r>
              <a:rPr lang="en-US" b="1" dirty="0"/>
              <a:t> </a:t>
            </a:r>
            <a:r>
              <a:rPr lang="en-US" b="1" dirty="0" err="1"/>
              <a:t>budaya</a:t>
            </a:r>
            <a:r>
              <a:rPr lang="en-US" dirty="0"/>
              <a:t> </a:t>
            </a:r>
            <a:r>
              <a:rPr lang="en-US" dirty="0" err="1"/>
              <a:t>sebagaimana</a:t>
            </a:r>
            <a:r>
              <a:rPr lang="en-US" dirty="0"/>
              <a:t> </a:t>
            </a:r>
            <a:r>
              <a:rPr lang="en-US" dirty="0" err="1"/>
              <a:t>dimaksud</a:t>
            </a:r>
            <a:r>
              <a:rPr lang="en-US" dirty="0"/>
              <a:t> </a:t>
            </a:r>
            <a:r>
              <a:rPr lang="en-US" dirty="0" err="1"/>
              <a:t>pada</a:t>
            </a:r>
            <a:r>
              <a:rPr lang="en-US" dirty="0"/>
              <a:t> </a:t>
            </a:r>
            <a:r>
              <a:rPr lang="en-US" dirty="0" err="1"/>
              <a:t>Pasal</a:t>
            </a:r>
            <a:r>
              <a:rPr lang="en-US" dirty="0"/>
              <a:t> 20 </a:t>
            </a:r>
            <a:r>
              <a:rPr lang="en-US" dirty="0" err="1"/>
              <a:t>huruf</a:t>
            </a:r>
            <a:r>
              <a:rPr lang="en-US" dirty="0"/>
              <a:t> a </a:t>
            </a:r>
            <a:r>
              <a:rPr lang="en-US" dirty="0" err="1"/>
              <a:t>dengan</a:t>
            </a:r>
            <a:r>
              <a:rPr lang="en-US" dirty="0"/>
              <a:t> </a:t>
            </a:r>
            <a:r>
              <a:rPr lang="en-US" dirty="0" err="1"/>
              <a:t>cara</a:t>
            </a:r>
            <a:r>
              <a:rPr lang="en-US" dirty="0"/>
              <a:t> </a:t>
            </a:r>
            <a:r>
              <a:rPr lang="en-US" dirty="0" err="1"/>
              <a:t>mengembangkan</a:t>
            </a:r>
            <a:r>
              <a:rPr lang="en-US" dirty="0"/>
              <a:t> </a:t>
            </a:r>
            <a:r>
              <a:rPr lang="en-US" dirty="0" err="1"/>
              <a:t>Kawasan</a:t>
            </a:r>
            <a:r>
              <a:rPr lang="en-US" dirty="0"/>
              <a:t> Pembangunan </a:t>
            </a:r>
            <a:r>
              <a:rPr lang="en-US" dirty="0" err="1"/>
              <a:t>Pariwisata</a:t>
            </a:r>
            <a:r>
              <a:rPr lang="en-US" dirty="0"/>
              <a:t>, </a:t>
            </a:r>
            <a:r>
              <a:rPr lang="en-US" dirty="0" err="1" smtClean="0"/>
              <a:t>meliputi</a:t>
            </a:r>
            <a:r>
              <a:rPr lang="en-US" dirty="0" smtClean="0"/>
              <a:t>: </a:t>
            </a:r>
            <a:endParaRPr lang="en-ID" dirty="0"/>
          </a:p>
        </p:txBody>
      </p:sp>
      <p:sp>
        <p:nvSpPr>
          <p:cNvPr id="16" name="Rectangle 15">
            <a:extLst>
              <a:ext uri="{FF2B5EF4-FFF2-40B4-BE49-F238E27FC236}">
                <a16:creationId xmlns:a16="http://schemas.microsoft.com/office/drawing/2014/main" id="{86115DFD-C962-4833-91CE-1F321FF91A8E}"/>
              </a:ext>
            </a:extLst>
          </p:cNvPr>
          <p:cNvSpPr/>
          <p:nvPr/>
        </p:nvSpPr>
        <p:spPr>
          <a:xfrm>
            <a:off x="7095032" y="3170740"/>
            <a:ext cx="4570495" cy="2308324"/>
          </a:xfrm>
          <a:prstGeom prst="rect">
            <a:avLst/>
          </a:prstGeom>
        </p:spPr>
        <p:txBody>
          <a:bodyPr wrap="square">
            <a:spAutoFit/>
          </a:bodyPr>
          <a:lstStyle/>
          <a:p>
            <a:pPr algn="just"/>
            <a:r>
              <a:rPr lang="en-US" dirty="0" smtClean="0"/>
              <a:t>h. </a:t>
            </a:r>
            <a:r>
              <a:rPr lang="en-US" dirty="0" err="1" smtClean="0"/>
              <a:t>pelestarian</a:t>
            </a:r>
            <a:r>
              <a:rPr lang="en-US" dirty="0" smtClean="0"/>
              <a:t> </a:t>
            </a:r>
            <a:r>
              <a:rPr lang="en-US" dirty="0" err="1"/>
              <a:t>adat</a:t>
            </a:r>
            <a:r>
              <a:rPr lang="en-US" dirty="0"/>
              <a:t> </a:t>
            </a:r>
            <a:r>
              <a:rPr lang="en-US" dirty="0" err="1"/>
              <a:t>dan</a:t>
            </a:r>
            <a:r>
              <a:rPr lang="en-US" dirty="0"/>
              <a:t> </a:t>
            </a:r>
            <a:r>
              <a:rPr lang="en-US" dirty="0" err="1"/>
              <a:t>budaya</a:t>
            </a:r>
            <a:r>
              <a:rPr lang="en-US" dirty="0"/>
              <a:t> </a:t>
            </a:r>
            <a:r>
              <a:rPr lang="en-US" dirty="0" err="1"/>
              <a:t>Rasulan</a:t>
            </a:r>
            <a:r>
              <a:rPr lang="en-US" dirty="0"/>
              <a:t>, </a:t>
            </a:r>
            <a:r>
              <a:rPr lang="en-US" dirty="0" err="1"/>
              <a:t>Sedekah</a:t>
            </a:r>
            <a:r>
              <a:rPr lang="en-US" dirty="0"/>
              <a:t> </a:t>
            </a:r>
            <a:r>
              <a:rPr lang="en-US" dirty="0" err="1"/>
              <a:t>laut</a:t>
            </a:r>
            <a:r>
              <a:rPr lang="en-US" dirty="0"/>
              <a:t>, </a:t>
            </a:r>
            <a:r>
              <a:rPr lang="en-US" dirty="0" err="1"/>
              <a:t>dan</a:t>
            </a:r>
            <a:r>
              <a:rPr lang="en-US" dirty="0"/>
              <a:t> </a:t>
            </a:r>
            <a:r>
              <a:rPr lang="en-US" dirty="0" err="1" smtClean="0"/>
              <a:t>Labuhan</a:t>
            </a:r>
            <a:r>
              <a:rPr lang="en-US" dirty="0" smtClean="0"/>
              <a:t>;</a:t>
            </a:r>
          </a:p>
          <a:p>
            <a:pPr algn="just"/>
            <a:r>
              <a:rPr lang="en-US" dirty="0" err="1" smtClean="0"/>
              <a:t>i</a:t>
            </a:r>
            <a:r>
              <a:rPr lang="en-US" dirty="0" smtClean="0"/>
              <a:t>. </a:t>
            </a:r>
            <a:r>
              <a:rPr lang="en-US" dirty="0" err="1" smtClean="0"/>
              <a:t>pengembangan</a:t>
            </a:r>
            <a:r>
              <a:rPr lang="en-US" dirty="0" smtClean="0"/>
              <a:t> </a:t>
            </a:r>
            <a:r>
              <a:rPr lang="en-US" dirty="0" err="1"/>
              <a:t>Desa</a:t>
            </a:r>
            <a:r>
              <a:rPr lang="en-US" dirty="0"/>
              <a:t> </a:t>
            </a:r>
            <a:r>
              <a:rPr lang="en-US" dirty="0" err="1"/>
              <a:t>Wisata</a:t>
            </a:r>
            <a:r>
              <a:rPr lang="en-US" dirty="0"/>
              <a:t> </a:t>
            </a:r>
            <a:r>
              <a:rPr lang="en-US" dirty="0" err="1"/>
              <a:t>dan</a:t>
            </a:r>
            <a:r>
              <a:rPr lang="en-US" dirty="0"/>
              <a:t> </a:t>
            </a:r>
            <a:r>
              <a:rPr lang="en-US" b="1" dirty="0" err="1"/>
              <a:t>Desa</a:t>
            </a:r>
            <a:r>
              <a:rPr lang="en-US" b="1" dirty="0"/>
              <a:t> </a:t>
            </a:r>
            <a:r>
              <a:rPr lang="en-US" b="1" dirty="0" err="1"/>
              <a:t>Budaya</a:t>
            </a:r>
            <a:r>
              <a:rPr lang="en-US" dirty="0"/>
              <a:t> </a:t>
            </a:r>
            <a:r>
              <a:rPr lang="en-US" dirty="0" err="1"/>
              <a:t>sebagai</a:t>
            </a:r>
            <a:r>
              <a:rPr lang="en-US" dirty="0"/>
              <a:t> </a:t>
            </a:r>
            <a:r>
              <a:rPr lang="en-US" dirty="0" err="1"/>
              <a:t>kawasan</a:t>
            </a:r>
            <a:r>
              <a:rPr lang="en-US" dirty="0"/>
              <a:t> </a:t>
            </a:r>
            <a:r>
              <a:rPr lang="en-US" dirty="0" err="1"/>
              <a:t>wisata</a:t>
            </a:r>
            <a:r>
              <a:rPr lang="en-US" dirty="0"/>
              <a:t> </a:t>
            </a:r>
            <a:r>
              <a:rPr lang="en-US" dirty="0" err="1"/>
              <a:t>pantai</a:t>
            </a:r>
            <a:r>
              <a:rPr lang="en-US" dirty="0"/>
              <a:t> </a:t>
            </a:r>
            <a:r>
              <a:rPr lang="en-US" dirty="0" err="1"/>
              <a:t>didukung</a:t>
            </a:r>
            <a:r>
              <a:rPr lang="en-US" dirty="0"/>
              <a:t> </a:t>
            </a:r>
            <a:r>
              <a:rPr lang="en-US" dirty="0" err="1"/>
              <a:t>budaya</a:t>
            </a:r>
            <a:r>
              <a:rPr lang="en-US" dirty="0"/>
              <a:t>; </a:t>
            </a:r>
          </a:p>
          <a:p>
            <a:pPr algn="just"/>
            <a:r>
              <a:rPr lang="en-US" dirty="0" smtClean="0"/>
              <a:t>j</a:t>
            </a:r>
            <a:r>
              <a:rPr lang="en-US" dirty="0"/>
              <a:t>. </a:t>
            </a:r>
            <a:r>
              <a:rPr lang="en-US" dirty="0" err="1"/>
              <a:t>pengembangan</a:t>
            </a:r>
            <a:r>
              <a:rPr lang="en-US" dirty="0"/>
              <a:t> </a:t>
            </a:r>
            <a:r>
              <a:rPr lang="en-US" dirty="0" err="1"/>
              <a:t>Daya</a:t>
            </a:r>
            <a:r>
              <a:rPr lang="en-US" dirty="0"/>
              <a:t> Tarik </a:t>
            </a:r>
            <a:r>
              <a:rPr lang="en-US" dirty="0" err="1"/>
              <a:t>Wisata</a:t>
            </a:r>
            <a:r>
              <a:rPr lang="en-US" dirty="0"/>
              <a:t> </a:t>
            </a:r>
            <a:r>
              <a:rPr lang="en-US" dirty="0" err="1"/>
              <a:t>Hasil</a:t>
            </a:r>
            <a:r>
              <a:rPr lang="en-US" dirty="0"/>
              <a:t> </a:t>
            </a:r>
            <a:r>
              <a:rPr lang="en-US" dirty="0" err="1"/>
              <a:t>Buatan</a:t>
            </a:r>
            <a:r>
              <a:rPr lang="en-US" dirty="0"/>
              <a:t> </a:t>
            </a:r>
            <a:r>
              <a:rPr lang="en-US" dirty="0" err="1"/>
              <a:t>Manusia</a:t>
            </a:r>
            <a:r>
              <a:rPr lang="en-US" dirty="0"/>
              <a:t> </a:t>
            </a:r>
            <a:r>
              <a:rPr lang="en-US" dirty="0" err="1"/>
              <a:t>sebagai</a:t>
            </a:r>
            <a:r>
              <a:rPr lang="en-US" dirty="0"/>
              <a:t> </a:t>
            </a:r>
            <a:r>
              <a:rPr lang="en-US" dirty="0" err="1"/>
              <a:t>Kawasan</a:t>
            </a:r>
            <a:r>
              <a:rPr lang="en-US" dirty="0"/>
              <a:t> </a:t>
            </a:r>
            <a:r>
              <a:rPr lang="en-US" dirty="0" err="1"/>
              <a:t>Wisata</a:t>
            </a:r>
            <a:r>
              <a:rPr lang="en-US" dirty="0"/>
              <a:t> </a:t>
            </a:r>
            <a:r>
              <a:rPr lang="en-US" dirty="0" err="1"/>
              <a:t>didukung</a:t>
            </a:r>
            <a:r>
              <a:rPr lang="en-US" dirty="0"/>
              <a:t> </a:t>
            </a:r>
            <a:r>
              <a:rPr lang="en-US" dirty="0" err="1" smtClean="0"/>
              <a:t>budaya</a:t>
            </a:r>
            <a:endParaRPr lang="en-ID" dirty="0">
              <a:latin typeface="Times New Roman" panose="02020603050405020304" pitchFamily="18" charset="0"/>
            </a:endParaRPr>
          </a:p>
        </p:txBody>
      </p:sp>
      <p:sp>
        <p:nvSpPr>
          <p:cNvPr id="17" name="Rectangle 16">
            <a:extLst>
              <a:ext uri="{FF2B5EF4-FFF2-40B4-BE49-F238E27FC236}">
                <a16:creationId xmlns:a16="http://schemas.microsoft.com/office/drawing/2014/main" id="{1D2CD86D-8FB3-47E8-92ED-E3B6E5AE30C5}"/>
              </a:ext>
            </a:extLst>
          </p:cNvPr>
          <p:cNvSpPr/>
          <p:nvPr/>
        </p:nvSpPr>
        <p:spPr>
          <a:xfrm>
            <a:off x="442684" y="1416414"/>
            <a:ext cx="5653316" cy="923330"/>
          </a:xfrm>
          <a:prstGeom prst="rect">
            <a:avLst/>
          </a:prstGeom>
        </p:spPr>
        <p:txBody>
          <a:bodyPr wrap="square">
            <a:spAutoFit/>
          </a:bodyPr>
          <a:lstStyle/>
          <a:p>
            <a:pPr algn="just"/>
            <a:r>
              <a:rPr lang="en-US" dirty="0" smtClean="0"/>
              <a:t>(1) Pembangunan </a:t>
            </a:r>
            <a:r>
              <a:rPr lang="en-US" dirty="0" err="1"/>
              <a:t>Daya</a:t>
            </a:r>
            <a:r>
              <a:rPr lang="en-US" dirty="0"/>
              <a:t> Tarik </a:t>
            </a:r>
            <a:r>
              <a:rPr lang="en-US" dirty="0" err="1"/>
              <a:t>Wisata</a:t>
            </a:r>
            <a:r>
              <a:rPr lang="en-US" dirty="0"/>
              <a:t> </a:t>
            </a:r>
            <a:r>
              <a:rPr lang="en-US" dirty="0" err="1"/>
              <a:t>sebagaimana</a:t>
            </a:r>
            <a:r>
              <a:rPr lang="en-US" dirty="0"/>
              <a:t> </a:t>
            </a:r>
            <a:r>
              <a:rPr lang="en-US" dirty="0" err="1"/>
              <a:t>dimaksud</a:t>
            </a:r>
            <a:r>
              <a:rPr lang="en-US" dirty="0"/>
              <a:t> </a:t>
            </a:r>
            <a:r>
              <a:rPr lang="en-US" dirty="0" err="1"/>
              <a:t>dalam</a:t>
            </a:r>
            <a:r>
              <a:rPr lang="en-US" dirty="0"/>
              <a:t> </a:t>
            </a:r>
            <a:r>
              <a:rPr lang="en-US" dirty="0" err="1"/>
              <a:t>Pasal</a:t>
            </a:r>
            <a:r>
              <a:rPr lang="en-US" dirty="0"/>
              <a:t> 12 </a:t>
            </a:r>
            <a:r>
              <a:rPr lang="en-US" dirty="0" err="1"/>
              <a:t>huruf</a:t>
            </a:r>
            <a:r>
              <a:rPr lang="en-US" dirty="0"/>
              <a:t> b </a:t>
            </a:r>
            <a:r>
              <a:rPr lang="en-US" dirty="0" err="1"/>
              <a:t>meliputi</a:t>
            </a:r>
            <a:r>
              <a:rPr lang="en-US" dirty="0"/>
              <a:t> </a:t>
            </a:r>
            <a:r>
              <a:rPr lang="en-US" dirty="0" err="1"/>
              <a:t>pengembangan</a:t>
            </a:r>
            <a:r>
              <a:rPr lang="en-US" dirty="0"/>
              <a:t> </a:t>
            </a:r>
            <a:r>
              <a:rPr lang="en-US" dirty="0" err="1"/>
              <a:t>dan</a:t>
            </a:r>
            <a:r>
              <a:rPr lang="en-US" dirty="0"/>
              <a:t> </a:t>
            </a:r>
            <a:r>
              <a:rPr lang="en-US" dirty="0" err="1"/>
              <a:t>pembangunan</a:t>
            </a:r>
            <a:r>
              <a:rPr lang="en-US" dirty="0"/>
              <a:t>:</a:t>
            </a:r>
            <a:endParaRPr lang="en-ID" dirty="0"/>
          </a:p>
        </p:txBody>
      </p:sp>
      <p:sp>
        <p:nvSpPr>
          <p:cNvPr id="18" name="Rectangle 17">
            <a:extLst>
              <a:ext uri="{FF2B5EF4-FFF2-40B4-BE49-F238E27FC236}">
                <a16:creationId xmlns:a16="http://schemas.microsoft.com/office/drawing/2014/main" id="{731D6824-AD5D-43A6-9FE3-311B8B1E138B}"/>
              </a:ext>
            </a:extLst>
          </p:cNvPr>
          <p:cNvSpPr/>
          <p:nvPr/>
        </p:nvSpPr>
        <p:spPr>
          <a:xfrm>
            <a:off x="2527577" y="978345"/>
            <a:ext cx="1011815" cy="369332"/>
          </a:xfrm>
          <a:prstGeom prst="rect">
            <a:avLst/>
          </a:prstGeom>
        </p:spPr>
        <p:txBody>
          <a:bodyPr wrap="none">
            <a:spAutoFit/>
          </a:bodyPr>
          <a:lstStyle/>
          <a:p>
            <a:r>
              <a:rPr lang="en-ID" dirty="0">
                <a:latin typeface="Times New Roman" panose="02020603050405020304" pitchFamily="18" charset="0"/>
              </a:rPr>
              <a:t>Pasa1 </a:t>
            </a:r>
            <a:r>
              <a:rPr lang="en-ID" dirty="0" smtClean="0">
                <a:latin typeface="Times New Roman" panose="02020603050405020304" pitchFamily="18" charset="0"/>
              </a:rPr>
              <a:t>19</a:t>
            </a:r>
            <a:endParaRPr lang="en-ID" dirty="0">
              <a:latin typeface="Times New Roman" panose="02020603050405020304" pitchFamily="18" charset="0"/>
            </a:endParaRPr>
          </a:p>
        </p:txBody>
      </p:sp>
      <p:sp>
        <p:nvSpPr>
          <p:cNvPr id="19" name="Rectangle 18">
            <a:extLst>
              <a:ext uri="{FF2B5EF4-FFF2-40B4-BE49-F238E27FC236}">
                <a16:creationId xmlns:a16="http://schemas.microsoft.com/office/drawing/2014/main" id="{B0C4D4B2-92BE-46CD-B0A3-9044F7868A3E}"/>
              </a:ext>
            </a:extLst>
          </p:cNvPr>
          <p:cNvSpPr/>
          <p:nvPr/>
        </p:nvSpPr>
        <p:spPr>
          <a:xfrm>
            <a:off x="442684" y="2616743"/>
            <a:ext cx="6096000" cy="923330"/>
          </a:xfrm>
          <a:prstGeom prst="rect">
            <a:avLst/>
          </a:prstGeom>
        </p:spPr>
        <p:txBody>
          <a:bodyPr>
            <a:spAutoFit/>
          </a:bodyPr>
          <a:lstStyle/>
          <a:p>
            <a:pPr marL="342900" indent="-342900">
              <a:buAutoNum type="alphaLcPeriod"/>
            </a:pPr>
            <a:r>
              <a:rPr lang="es-ES" dirty="0" err="1" smtClean="0"/>
              <a:t>Daya</a:t>
            </a:r>
            <a:r>
              <a:rPr lang="es-ES" dirty="0" smtClean="0"/>
              <a:t> </a:t>
            </a:r>
            <a:r>
              <a:rPr lang="es-ES" dirty="0"/>
              <a:t>Tarik </a:t>
            </a:r>
            <a:r>
              <a:rPr lang="es-ES" dirty="0" err="1"/>
              <a:t>Wisata</a:t>
            </a:r>
            <a:r>
              <a:rPr lang="es-ES" dirty="0"/>
              <a:t> </a:t>
            </a:r>
            <a:r>
              <a:rPr lang="es-ES" dirty="0" err="1"/>
              <a:t>Alam</a:t>
            </a:r>
            <a:r>
              <a:rPr lang="es-ES" dirty="0"/>
              <a:t>; </a:t>
            </a:r>
            <a:endParaRPr lang="es-ES" dirty="0" smtClean="0"/>
          </a:p>
          <a:p>
            <a:pPr marL="342900" indent="-342900">
              <a:buAutoNum type="alphaLcPeriod"/>
            </a:pPr>
            <a:r>
              <a:rPr lang="es-ES" b="1" dirty="0" err="1" smtClean="0"/>
              <a:t>Daya</a:t>
            </a:r>
            <a:r>
              <a:rPr lang="es-ES" b="1" dirty="0" smtClean="0"/>
              <a:t> </a:t>
            </a:r>
            <a:r>
              <a:rPr lang="es-ES" b="1" dirty="0"/>
              <a:t>Tarik </a:t>
            </a:r>
            <a:r>
              <a:rPr lang="es-ES" b="1" dirty="0" err="1"/>
              <a:t>Wisata</a:t>
            </a:r>
            <a:r>
              <a:rPr lang="es-ES" b="1" dirty="0"/>
              <a:t> </a:t>
            </a:r>
            <a:r>
              <a:rPr lang="es-ES" b="1" dirty="0" err="1"/>
              <a:t>Budaya</a:t>
            </a:r>
            <a:r>
              <a:rPr lang="es-ES" dirty="0"/>
              <a:t>; dan </a:t>
            </a:r>
            <a:endParaRPr lang="es-ES" dirty="0" smtClean="0"/>
          </a:p>
          <a:p>
            <a:pPr marL="342900" indent="-342900">
              <a:buAutoNum type="alphaLcPeriod"/>
            </a:pPr>
            <a:r>
              <a:rPr lang="es-ES" dirty="0" err="1" smtClean="0"/>
              <a:t>Daya</a:t>
            </a:r>
            <a:r>
              <a:rPr lang="es-ES" dirty="0" smtClean="0"/>
              <a:t> </a:t>
            </a:r>
            <a:r>
              <a:rPr lang="es-ES" dirty="0"/>
              <a:t>Tarik </a:t>
            </a:r>
            <a:r>
              <a:rPr lang="es-ES" dirty="0" err="1"/>
              <a:t>Wisata</a:t>
            </a:r>
            <a:r>
              <a:rPr lang="es-ES" dirty="0"/>
              <a:t> </a:t>
            </a:r>
            <a:r>
              <a:rPr lang="es-ES" dirty="0" err="1"/>
              <a:t>Hasil</a:t>
            </a:r>
            <a:r>
              <a:rPr lang="es-ES" dirty="0"/>
              <a:t> </a:t>
            </a:r>
            <a:r>
              <a:rPr lang="es-ES" dirty="0" err="1"/>
              <a:t>Buatan</a:t>
            </a:r>
            <a:r>
              <a:rPr lang="es-ES" dirty="0"/>
              <a:t> </a:t>
            </a:r>
            <a:r>
              <a:rPr lang="es-ES" dirty="0" err="1"/>
              <a:t>Manusia</a:t>
            </a:r>
            <a:endParaRPr lang="en-ID" dirty="0"/>
          </a:p>
        </p:txBody>
      </p:sp>
    </p:spTree>
    <p:extLst>
      <p:ext uri="{BB962C8B-B14F-4D97-AF65-F5344CB8AC3E}">
        <p14:creationId xmlns:p14="http://schemas.microsoft.com/office/powerpoint/2010/main" val="2572491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AF54E0-76EC-41A2-9028-A2516899DF86}"/>
              </a:ext>
            </a:extLst>
          </p:cNvPr>
          <p:cNvSpPr txBox="1"/>
          <p:nvPr/>
        </p:nvSpPr>
        <p:spPr>
          <a:xfrm>
            <a:off x="0" y="78745"/>
            <a:ext cx="3491345" cy="461665"/>
          </a:xfrm>
          <a:prstGeom prst="rect">
            <a:avLst/>
          </a:prstGeom>
          <a:noFill/>
        </p:spPr>
        <p:txBody>
          <a:bodyPr wrap="square" rtlCol="0">
            <a:spAutoFit/>
          </a:bodyPr>
          <a:lstStyle/>
          <a:p>
            <a:r>
              <a:rPr lang="en-US" sz="2400" b="1" u="sng" dirty="0" smtClean="0"/>
              <a:t>Peta </a:t>
            </a:r>
            <a:r>
              <a:rPr lang="en-US" sz="2400" b="1" u="sng" dirty="0" err="1" smtClean="0"/>
              <a:t>Wisata</a:t>
            </a:r>
            <a:r>
              <a:rPr lang="en-US" sz="2400" b="1" u="sng" dirty="0" smtClean="0"/>
              <a:t> </a:t>
            </a:r>
            <a:r>
              <a:rPr lang="en-US" sz="2400" b="1" u="sng" dirty="0" err="1" smtClean="0"/>
              <a:t>Gunungkidul</a:t>
            </a:r>
            <a:endParaRPr lang="en-ID" sz="2400" b="1" u="sng" dirty="0"/>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72114" y="189358"/>
            <a:ext cx="8006743" cy="6253006"/>
          </a:xfrm>
          <a:prstGeom prst="rect">
            <a:avLst/>
          </a:prstGeom>
        </p:spPr>
      </p:pic>
    </p:spTree>
    <p:extLst>
      <p:ext uri="{BB962C8B-B14F-4D97-AF65-F5344CB8AC3E}">
        <p14:creationId xmlns:p14="http://schemas.microsoft.com/office/powerpoint/2010/main" val="3260436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Cambria" panose="02040503050406030204" pitchFamily="18" charset="0"/>
                <a:ea typeface="Cambria" panose="02040503050406030204" pitchFamily="18" charset="0"/>
              </a:rPr>
              <a:t>Tahap</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Persiapan</a:t>
            </a: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I</a:t>
            </a:r>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pPr marL="0" indent="0">
              <a:buNone/>
            </a:pPr>
            <a:r>
              <a:rPr lang="en-US" dirty="0" err="1" smtClean="0">
                <a:latin typeface="Cambria" panose="02040503050406030204" pitchFamily="18" charset="0"/>
                <a:ea typeface="Cambria" panose="02040503050406030204" pitchFamily="18" charset="0"/>
              </a:rPr>
              <a:t>Perlu</a:t>
            </a:r>
            <a:r>
              <a:rPr lang="en-US" dirty="0" smtClean="0">
                <a:latin typeface="Cambria" panose="02040503050406030204" pitchFamily="18" charset="0"/>
                <a:ea typeface="Cambria" panose="02040503050406030204" pitchFamily="18" charset="0"/>
              </a:rPr>
              <a:t> lima </a:t>
            </a:r>
            <a:r>
              <a:rPr lang="en-US" dirty="0" err="1" smtClean="0">
                <a:latin typeface="Cambria" panose="02040503050406030204" pitchFamily="18" charset="0"/>
                <a:ea typeface="Cambria" panose="02040503050406030204" pitchFamily="18" charset="0"/>
              </a:rPr>
              <a:t>aspek</a:t>
            </a:r>
            <a:r>
              <a:rPr lang="en-US" dirty="0" smtClean="0">
                <a:latin typeface="Cambria" panose="02040503050406030204" pitchFamily="18" charset="0"/>
                <a:ea typeface="Cambria" panose="02040503050406030204" pitchFamily="18" charset="0"/>
              </a:rPr>
              <a:t> yang </a:t>
            </a:r>
            <a:r>
              <a:rPr lang="en-US" dirty="0" err="1" smtClean="0">
                <a:latin typeface="Cambria" panose="02040503050406030204" pitchFamily="18" charset="0"/>
                <a:ea typeface="Cambria" panose="02040503050406030204" pitchFamily="18" charset="0"/>
              </a:rPr>
              <a:t>disupport</a:t>
            </a:r>
            <a:r>
              <a:rPr lang="en-US" dirty="0" smtClean="0">
                <a:latin typeface="Cambria" panose="02040503050406030204" pitchFamily="18" charset="0"/>
                <a:ea typeface="Cambria" panose="02040503050406030204" pitchFamily="18" charset="0"/>
              </a:rPr>
              <a:t>:</a:t>
            </a:r>
          </a:p>
          <a:p>
            <a:r>
              <a:rPr lang="en-US" dirty="0" err="1" smtClean="0">
                <a:latin typeface="Cambria" panose="02040503050406030204" pitchFamily="18" charset="0"/>
                <a:ea typeface="Cambria" panose="02040503050406030204" pitchFamily="18" charset="0"/>
              </a:rPr>
              <a:t>Menginventarisir</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Adat-istiadat</a:t>
            </a:r>
            <a:endParaRPr lang="en-US" dirty="0" smtClean="0">
              <a:latin typeface="Cambria" panose="02040503050406030204" pitchFamily="18" charset="0"/>
              <a:ea typeface="Cambria" panose="02040503050406030204" pitchFamily="18" charset="0"/>
            </a:endParaRPr>
          </a:p>
          <a:p>
            <a:r>
              <a:rPr lang="en-US" dirty="0" err="1" smtClean="0">
                <a:latin typeface="Cambria" panose="02040503050406030204" pitchFamily="18" charset="0"/>
                <a:ea typeface="Cambria" panose="02040503050406030204" pitchFamily="18" charset="0"/>
              </a:rPr>
              <a:t>Potensi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seni</a:t>
            </a:r>
            <a:endParaRPr lang="en-US" dirty="0" smtClean="0">
              <a:latin typeface="Cambria" panose="02040503050406030204" pitchFamily="18" charset="0"/>
              <a:ea typeface="Cambria" panose="02040503050406030204" pitchFamily="18" charset="0"/>
            </a:endParaRPr>
          </a:p>
          <a:p>
            <a:r>
              <a:rPr lang="en-US" dirty="0" err="1" smtClean="0">
                <a:latin typeface="Cambria" panose="02040503050406030204" pitchFamily="18" charset="0"/>
                <a:ea typeface="Cambria" panose="02040503050406030204" pitchFamily="18" charset="0"/>
              </a:rPr>
              <a:t>Pengetahuan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tradisional</a:t>
            </a:r>
            <a:endParaRPr lang="en-US" dirty="0" smtClean="0">
              <a:latin typeface="Cambria" panose="02040503050406030204" pitchFamily="18" charset="0"/>
              <a:ea typeface="Cambria" panose="02040503050406030204" pitchFamily="18" charset="0"/>
            </a:endParaRPr>
          </a:p>
          <a:p>
            <a:r>
              <a:rPr lang="en-US" dirty="0" err="1" smtClean="0">
                <a:latin typeface="Cambria" panose="02040503050406030204" pitchFamily="18" charset="0"/>
                <a:ea typeface="Cambria" panose="02040503050406030204" pitchFamily="18" charset="0"/>
              </a:rPr>
              <a:t>Teknologi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tradisional</a:t>
            </a:r>
            <a:endParaRPr lang="en-US" dirty="0" smtClean="0">
              <a:latin typeface="Cambria" panose="02040503050406030204" pitchFamily="18" charset="0"/>
              <a:ea typeface="Cambria" panose="02040503050406030204" pitchFamily="18" charset="0"/>
            </a:endParaRPr>
          </a:p>
          <a:p>
            <a:r>
              <a:rPr lang="en-US" dirty="0" err="1" smtClean="0">
                <a:latin typeface="Cambria" panose="02040503050406030204" pitchFamily="18" charset="0"/>
                <a:ea typeface="Cambria" panose="02040503050406030204" pitchFamily="18" charset="0"/>
              </a:rPr>
              <a:t>Arsitektur</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Jawa</a:t>
            </a:r>
            <a:endParaRPr lang="en-US" dirty="0" smtClean="0">
              <a:latin typeface="Cambria" panose="02040503050406030204" pitchFamily="18" charset="0"/>
              <a:ea typeface="Cambria" panose="02040503050406030204" pitchFamily="18" charset="0"/>
            </a:endParaRPr>
          </a:p>
          <a:p>
            <a:pPr marL="0" indent="0">
              <a:buNone/>
            </a:pPr>
            <a:r>
              <a:rPr lang="en-US" dirty="0" err="1" smtClean="0">
                <a:latin typeface="Cambria" panose="02040503050406030204" pitchFamily="18" charset="0"/>
                <a:ea typeface="Cambria" panose="02040503050406030204" pitchFamily="18" charset="0"/>
              </a:rPr>
              <a:t>Termasuk</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memperhatikan</a:t>
            </a:r>
            <a:r>
              <a:rPr lang="en-US" dirty="0" smtClean="0">
                <a:latin typeface="Cambria" panose="02040503050406030204" pitchFamily="18" charset="0"/>
                <a:ea typeface="Cambria" panose="02040503050406030204" pitchFamily="18" charset="0"/>
              </a:rPr>
              <a:t> situs </a:t>
            </a:r>
            <a:r>
              <a:rPr lang="en-US" dirty="0" err="1" smtClean="0">
                <a:latin typeface="Cambria" panose="02040503050406030204" pitchFamily="18" charset="0"/>
                <a:ea typeface="Cambria" panose="02040503050406030204" pitchFamily="18" charset="0"/>
              </a:rPr>
              <a:t>dan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penekanan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kehidupan</a:t>
            </a:r>
            <a:r>
              <a:rPr lang="en-US" dirty="0" smtClean="0">
                <a:latin typeface="Cambria" panose="02040503050406030204" pitchFamily="18" charset="0"/>
                <a:ea typeface="Cambria" panose="02040503050406030204" pitchFamily="18" charset="0"/>
              </a:rPr>
              <a:t> yang “</a:t>
            </a:r>
            <a:r>
              <a:rPr lang="en-US" dirty="0" err="1" smtClean="0">
                <a:latin typeface="Cambria" panose="02040503050406030204" pitchFamily="18" charset="0"/>
                <a:ea typeface="Cambria" panose="02040503050406030204" pitchFamily="18" charset="0"/>
              </a:rPr>
              <a:t>nJawani</a:t>
            </a:r>
            <a:r>
              <a:rPr lang="en-US" dirty="0" smtClean="0">
                <a:latin typeface="Cambria" panose="02040503050406030204" pitchFamily="18" charset="0"/>
                <a:ea typeface="Cambria" panose="02040503050406030204" pitchFamily="18" charset="0"/>
              </a:rPr>
              <a:t>”, yang </a:t>
            </a:r>
            <a:r>
              <a:rPr lang="en-US" dirty="0" err="1" smtClean="0">
                <a:latin typeface="Cambria" panose="02040503050406030204" pitchFamily="18" charset="0"/>
                <a:ea typeface="Cambria" panose="02040503050406030204" pitchFamily="18" charset="0"/>
              </a:rPr>
              <a:t>masih</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eksis</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maupun</a:t>
            </a:r>
            <a:r>
              <a:rPr lang="en-US" dirty="0" smtClean="0">
                <a:latin typeface="Cambria" panose="02040503050406030204" pitchFamily="18" charset="0"/>
                <a:ea typeface="Cambria" panose="02040503050406030204" pitchFamily="18" charset="0"/>
              </a:rPr>
              <a:t> yang </a:t>
            </a:r>
            <a:r>
              <a:rPr lang="en-US" dirty="0" err="1" smtClean="0">
                <a:latin typeface="Cambria" panose="02040503050406030204" pitchFamily="18" charset="0"/>
                <a:ea typeface="Cambria" panose="02040503050406030204" pitchFamily="18" charset="0"/>
              </a:rPr>
              <a:t>hampir</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punah</a:t>
            </a:r>
            <a:r>
              <a:rPr lang="en-US" dirty="0" smtClean="0">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3255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E6EF4-79AF-4C84-8DD0-6E3663330F2F}"/>
              </a:ext>
            </a:extLst>
          </p:cNvPr>
          <p:cNvPicPr>
            <a:picLocks noChangeAspect="1"/>
          </p:cNvPicPr>
          <p:nvPr/>
        </p:nvPicPr>
        <p:blipFill rotWithShape="1">
          <a:blip r:embed="rId2">
            <a:alphaModFix amt="70000"/>
            <a:extLst>
              <a:ext uri="{28A0092B-C50C-407E-A947-70E740481C1C}">
                <a14:useLocalDpi xmlns:a14="http://schemas.microsoft.com/office/drawing/2010/main"/>
              </a:ext>
            </a:extLst>
          </a:blip>
          <a:srcRect l="-1" r="-1"/>
          <a:stretch/>
        </p:blipFill>
        <p:spPr>
          <a:xfrm>
            <a:off x="0" y="0"/>
            <a:ext cx="5572125" cy="6858000"/>
          </a:xfrm>
          <a:prstGeom prst="rect">
            <a:avLst/>
          </a:prstGeom>
          <a:solidFill>
            <a:schemeClr val="accent1"/>
          </a:solidFill>
        </p:spPr>
      </p:pic>
      <p:sp>
        <p:nvSpPr>
          <p:cNvPr id="6" name="TextBox 5">
            <a:extLst>
              <a:ext uri="{FF2B5EF4-FFF2-40B4-BE49-F238E27FC236}">
                <a16:creationId xmlns:a16="http://schemas.microsoft.com/office/drawing/2014/main" id="{C535BFBF-EC30-406E-80FA-60129FC94B59}"/>
              </a:ext>
            </a:extLst>
          </p:cNvPr>
          <p:cNvSpPr txBox="1"/>
          <p:nvPr/>
        </p:nvSpPr>
        <p:spPr>
          <a:xfrm>
            <a:off x="2400300" y="2869128"/>
            <a:ext cx="4572000" cy="830997"/>
          </a:xfrm>
          <a:prstGeom prst="rect">
            <a:avLst/>
          </a:prstGeom>
          <a:noFill/>
        </p:spPr>
        <p:txBody>
          <a:bodyPr wrap="square" rtlCol="0">
            <a:spAutoFit/>
          </a:bodyPr>
          <a:lstStyle/>
          <a:p>
            <a:r>
              <a:rPr lang="en-US" sz="4800" b="1" dirty="0"/>
              <a:t>OUTLINE </a:t>
            </a:r>
            <a:endParaRPr lang="en-ID" sz="4800" b="1" dirty="0"/>
          </a:p>
        </p:txBody>
      </p:sp>
      <p:sp>
        <p:nvSpPr>
          <p:cNvPr id="7" name="TextBox 6">
            <a:extLst>
              <a:ext uri="{FF2B5EF4-FFF2-40B4-BE49-F238E27FC236}">
                <a16:creationId xmlns:a16="http://schemas.microsoft.com/office/drawing/2014/main" id="{9539FDFF-CE9B-4D1B-A768-7DA0CEE49C13}"/>
              </a:ext>
            </a:extLst>
          </p:cNvPr>
          <p:cNvSpPr txBox="1"/>
          <p:nvPr/>
        </p:nvSpPr>
        <p:spPr>
          <a:xfrm>
            <a:off x="5727700" y="0"/>
            <a:ext cx="5572125" cy="6740307"/>
          </a:xfrm>
          <a:prstGeom prst="rect">
            <a:avLst/>
          </a:prstGeom>
          <a:noFill/>
        </p:spPr>
        <p:txBody>
          <a:bodyPr wrap="square" rtlCol="0">
            <a:spAutoFit/>
          </a:bodyPr>
          <a:lstStyle/>
          <a:p>
            <a:pPr marL="457200" indent="-457200">
              <a:lnSpc>
                <a:spcPct val="200000"/>
              </a:lnSpc>
              <a:buFont typeface="+mj-lt"/>
              <a:buAutoNum type="alphaUcPeriod"/>
            </a:pPr>
            <a:r>
              <a:rPr lang="en-US" sz="2400" b="1" dirty="0">
                <a:latin typeface="Cambria" panose="02040503050406030204" pitchFamily="18" charset="0"/>
                <a:ea typeface="Cambria" panose="02040503050406030204" pitchFamily="18" charset="0"/>
              </a:rPr>
              <a:t>PENDAHULUAN</a:t>
            </a:r>
          </a:p>
          <a:p>
            <a:pPr marL="896938" indent="-447675">
              <a:lnSpc>
                <a:spcPct val="200000"/>
              </a:lnSpc>
              <a:buFont typeface="+mj-lt"/>
              <a:buAutoNum type="arabicPeriod"/>
              <a:tabLst>
                <a:tab pos="896938" algn="l"/>
              </a:tabLst>
            </a:pPr>
            <a:r>
              <a:rPr lang="en-US" b="1" dirty="0">
                <a:latin typeface="Cambria" panose="02040503050406030204" pitchFamily="18" charset="0"/>
                <a:ea typeface="Cambria" panose="02040503050406030204" pitchFamily="18" charset="0"/>
              </a:rPr>
              <a:t>LATAR BELAKANG</a:t>
            </a:r>
          </a:p>
          <a:p>
            <a:pPr marL="896938" indent="-447675">
              <a:lnSpc>
                <a:spcPct val="200000"/>
              </a:lnSpc>
              <a:buFont typeface="+mj-lt"/>
              <a:buAutoNum type="arabicPeriod"/>
              <a:tabLst>
                <a:tab pos="896938" algn="l"/>
              </a:tabLst>
            </a:pPr>
            <a:r>
              <a:rPr lang="en-US" b="1" dirty="0">
                <a:latin typeface="Cambria" panose="02040503050406030204" pitchFamily="18" charset="0"/>
                <a:ea typeface="Cambria" panose="02040503050406030204" pitchFamily="18" charset="0"/>
              </a:rPr>
              <a:t>MAKSUD, TUJUAN, SASARAN</a:t>
            </a:r>
          </a:p>
          <a:p>
            <a:pPr marL="896938" indent="-447675">
              <a:lnSpc>
                <a:spcPct val="200000"/>
              </a:lnSpc>
              <a:buFont typeface="+mj-lt"/>
              <a:buAutoNum type="arabicPeriod"/>
              <a:tabLst>
                <a:tab pos="896938" algn="l"/>
              </a:tabLst>
            </a:pPr>
            <a:r>
              <a:rPr lang="en-US" b="1" dirty="0">
                <a:latin typeface="Cambria" panose="02040503050406030204" pitchFamily="18" charset="0"/>
                <a:ea typeface="Cambria" panose="02040503050406030204" pitchFamily="18" charset="0"/>
              </a:rPr>
              <a:t>ALUR PIKIR DAN METODE</a:t>
            </a:r>
          </a:p>
          <a:p>
            <a:pPr>
              <a:lnSpc>
                <a:spcPct val="200000"/>
              </a:lnSpc>
            </a:pPr>
            <a:r>
              <a:rPr lang="en-US" sz="2400" b="1" dirty="0">
                <a:latin typeface="Cambria" panose="02040503050406030204" pitchFamily="18" charset="0"/>
                <a:ea typeface="Cambria" panose="02040503050406030204" pitchFamily="18" charset="0"/>
              </a:rPr>
              <a:t>B. KONSEP</a:t>
            </a:r>
          </a:p>
          <a:p>
            <a:pPr>
              <a:lnSpc>
                <a:spcPct val="200000"/>
              </a:lnSpc>
            </a:pPr>
            <a:r>
              <a:rPr lang="en-US" sz="2400" b="1" dirty="0">
                <a:latin typeface="Cambria" panose="02040503050406030204" pitchFamily="18" charset="0"/>
                <a:ea typeface="Cambria" panose="02040503050406030204" pitchFamily="18" charset="0"/>
              </a:rPr>
              <a:t>C. ANALISIS</a:t>
            </a:r>
          </a:p>
          <a:p>
            <a:pPr marL="896938" indent="-447675">
              <a:lnSpc>
                <a:spcPct val="200000"/>
              </a:lnSpc>
              <a:buFont typeface="+mj-lt"/>
              <a:buAutoNum type="arabicPeriod"/>
              <a:tabLst>
                <a:tab pos="896938" algn="l"/>
              </a:tabLst>
            </a:pPr>
            <a:r>
              <a:rPr lang="en-US" b="1" dirty="0">
                <a:latin typeface="Cambria" panose="02040503050406030204" pitchFamily="18" charset="0"/>
                <a:ea typeface="Cambria" panose="02040503050406030204" pitchFamily="18" charset="0"/>
              </a:rPr>
              <a:t>ANALISIS TATA RUANG</a:t>
            </a:r>
          </a:p>
          <a:p>
            <a:pPr marL="896938" indent="-447675">
              <a:lnSpc>
                <a:spcPct val="200000"/>
              </a:lnSpc>
              <a:buFont typeface="+mj-lt"/>
              <a:buAutoNum type="arabicPeriod"/>
              <a:tabLst>
                <a:tab pos="896938" algn="l"/>
              </a:tabLst>
            </a:pPr>
            <a:r>
              <a:rPr lang="en-US" b="1" dirty="0">
                <a:latin typeface="Cambria" panose="02040503050406030204" pitchFamily="18" charset="0"/>
                <a:ea typeface="Cambria" panose="02040503050406030204" pitchFamily="18" charset="0"/>
              </a:rPr>
              <a:t>ANALISIS PARIWISATA</a:t>
            </a:r>
          </a:p>
          <a:p>
            <a:pPr marL="896938" indent="-447675">
              <a:lnSpc>
                <a:spcPct val="200000"/>
              </a:lnSpc>
              <a:buFont typeface="+mj-lt"/>
              <a:buAutoNum type="arabicPeriod"/>
              <a:tabLst>
                <a:tab pos="896938" algn="l"/>
              </a:tabLst>
            </a:pPr>
            <a:r>
              <a:rPr lang="en-US" b="1" dirty="0">
                <a:latin typeface="Cambria" panose="02040503050406030204" pitchFamily="18" charset="0"/>
                <a:ea typeface="Cambria" panose="02040503050406030204" pitchFamily="18" charset="0"/>
              </a:rPr>
              <a:t>ANALISIS DAMPAK EKONOMI</a:t>
            </a:r>
          </a:p>
          <a:p>
            <a:pPr marL="896938" indent="-447675">
              <a:lnSpc>
                <a:spcPct val="200000"/>
              </a:lnSpc>
              <a:buFont typeface="+mj-lt"/>
              <a:buAutoNum type="arabicPeriod"/>
              <a:tabLst>
                <a:tab pos="896938" algn="l"/>
              </a:tabLst>
            </a:pPr>
            <a:r>
              <a:rPr lang="en-US" b="1" dirty="0">
                <a:latin typeface="Cambria" panose="02040503050406030204" pitchFamily="18" charset="0"/>
                <a:ea typeface="Cambria" panose="02040503050406030204" pitchFamily="18" charset="0"/>
              </a:rPr>
              <a:t>ANALISIS INFRASTRUKTUR</a:t>
            </a:r>
          </a:p>
          <a:p>
            <a:pPr marL="896938" indent="-447675">
              <a:lnSpc>
                <a:spcPct val="200000"/>
              </a:lnSpc>
              <a:buFont typeface="+mj-lt"/>
              <a:buAutoNum type="arabicPeriod"/>
              <a:tabLst>
                <a:tab pos="896938" algn="l"/>
              </a:tabLst>
            </a:pPr>
            <a:r>
              <a:rPr lang="en-US" b="1" dirty="0">
                <a:latin typeface="Cambria" panose="02040503050406030204" pitchFamily="18" charset="0"/>
                <a:ea typeface="Cambria" panose="02040503050406030204" pitchFamily="18" charset="0"/>
              </a:rPr>
              <a:t>ANALISIS KEBENCANAAN</a:t>
            </a:r>
            <a:endParaRPr lang="en-ID"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339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Cambria" panose="02040503050406030204" pitchFamily="18" charset="0"/>
                <a:ea typeface="Cambria" panose="02040503050406030204" pitchFamily="18" charset="0"/>
              </a:rPr>
              <a:t>Tahap</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Persiapan</a:t>
            </a: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II</a:t>
            </a:r>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838199" y="1531794"/>
            <a:ext cx="4523509" cy="4351338"/>
          </a:xfrm>
        </p:spPr>
        <p:txBody>
          <a:bodyPr/>
          <a:lstStyle/>
          <a:p>
            <a:pPr marL="0" indent="0">
              <a:buNone/>
            </a:pPr>
            <a:r>
              <a:rPr lang="en-US" dirty="0" err="1" smtClean="0">
                <a:latin typeface="Cambria" panose="02040503050406030204" pitchFamily="18" charset="0"/>
                <a:ea typeface="Cambria" panose="02040503050406030204" pitchFamily="18" charset="0"/>
              </a:rPr>
              <a:t>Perlu</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mempersiapkan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Gari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menuju</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Desa</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Budaya</a:t>
            </a:r>
            <a:r>
              <a:rPr lang="en-US" dirty="0" smtClean="0">
                <a:latin typeface="Cambria" panose="02040503050406030204" pitchFamily="18" charset="0"/>
                <a:ea typeface="Cambria" panose="02040503050406030204" pitchFamily="18" charset="0"/>
              </a:rPr>
              <a:t>:</a:t>
            </a:r>
          </a:p>
          <a:p>
            <a:r>
              <a:rPr lang="en-US" dirty="0" err="1" smtClean="0">
                <a:latin typeface="Cambria" panose="02040503050406030204" pitchFamily="18" charset="0"/>
                <a:ea typeface="Cambria" panose="02040503050406030204" pitchFamily="18" charset="0"/>
              </a:rPr>
              <a:t>Desa</a:t>
            </a:r>
            <a:r>
              <a:rPr lang="en-US" dirty="0" smtClean="0">
                <a:latin typeface="Cambria" panose="02040503050406030204" pitchFamily="18" charset="0"/>
                <a:ea typeface="Cambria" panose="02040503050406030204" pitchFamily="18" charset="0"/>
              </a:rPr>
              <a:t> Prima</a:t>
            </a:r>
          </a:p>
          <a:p>
            <a:r>
              <a:rPr lang="en-US" dirty="0" err="1" smtClean="0">
                <a:latin typeface="Cambria" panose="02040503050406030204" pitchFamily="18" charset="0"/>
                <a:ea typeface="Cambria" panose="02040503050406030204" pitchFamily="18" charset="0"/>
              </a:rPr>
              <a:t>Desa</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Preneur</a:t>
            </a:r>
            <a:endParaRPr lang="en-US" dirty="0">
              <a:latin typeface="Cambria" panose="02040503050406030204" pitchFamily="18" charset="0"/>
              <a:ea typeface="Cambria" panose="02040503050406030204" pitchFamily="18" charset="0"/>
            </a:endParaRPr>
          </a:p>
        </p:txBody>
      </p:sp>
      <p:sp>
        <p:nvSpPr>
          <p:cNvPr id="4" name="Content Placeholder 2"/>
          <p:cNvSpPr txBox="1">
            <a:spLocks/>
          </p:cNvSpPr>
          <p:nvPr/>
        </p:nvSpPr>
        <p:spPr>
          <a:xfrm>
            <a:off x="6206836" y="1531794"/>
            <a:ext cx="5146964" cy="4163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smtClean="0">
                <a:latin typeface="Cambria" panose="02040503050406030204" pitchFamily="18" charset="0"/>
                <a:ea typeface="Cambria" panose="02040503050406030204" pitchFamily="18" charset="0"/>
              </a:rPr>
              <a:t>Perlu</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memperhatikan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Analisis</a:t>
            </a:r>
            <a:r>
              <a:rPr lang="en-US" dirty="0" smtClean="0">
                <a:latin typeface="Cambria" panose="02040503050406030204" pitchFamily="18" charset="0"/>
                <a:ea typeface="Cambria" panose="02040503050406030204" pitchFamily="18" charset="0"/>
              </a:rPr>
              <a:t>:</a:t>
            </a:r>
          </a:p>
          <a:p>
            <a:r>
              <a:rPr lang="en-US" dirty="0" err="1" smtClean="0">
                <a:latin typeface="Cambria" panose="02040503050406030204" pitchFamily="18" charset="0"/>
                <a:ea typeface="Cambria" panose="02040503050406030204" pitchFamily="18" charset="0"/>
              </a:rPr>
              <a:t>Pariwisata</a:t>
            </a:r>
            <a:endParaRPr lang="en-US" dirty="0" smtClean="0">
              <a:latin typeface="Cambria" panose="02040503050406030204" pitchFamily="18" charset="0"/>
              <a:ea typeface="Cambria" panose="02040503050406030204" pitchFamily="18" charset="0"/>
            </a:endParaRPr>
          </a:p>
          <a:p>
            <a:r>
              <a:rPr lang="en-US" dirty="0" err="1" smtClean="0">
                <a:latin typeface="Cambria" panose="02040503050406030204" pitchFamily="18" charset="0"/>
                <a:ea typeface="Cambria" panose="02040503050406030204" pitchFamily="18" charset="0"/>
              </a:rPr>
              <a:t>Ekonomi</a:t>
            </a:r>
            <a:endParaRPr lang="en-US" dirty="0" smtClean="0">
              <a:latin typeface="Cambria" panose="02040503050406030204" pitchFamily="18" charset="0"/>
              <a:ea typeface="Cambria" panose="02040503050406030204" pitchFamily="18" charset="0"/>
            </a:endParaRPr>
          </a:p>
          <a:p>
            <a:r>
              <a:rPr lang="en-US" dirty="0" err="1" smtClean="0">
                <a:latin typeface="Cambria" panose="02040503050406030204" pitchFamily="18" charset="0"/>
                <a:ea typeface="Cambria" panose="02040503050406030204" pitchFamily="18" charset="0"/>
              </a:rPr>
              <a:t>Infrastruktur</a:t>
            </a:r>
            <a:endParaRPr lang="en-US" dirty="0" smtClean="0">
              <a:latin typeface="Cambria" panose="02040503050406030204" pitchFamily="18" charset="0"/>
              <a:ea typeface="Cambria" panose="02040503050406030204" pitchFamily="18" charset="0"/>
            </a:endParaRPr>
          </a:p>
          <a:p>
            <a:pPr marL="0" indent="0">
              <a:buNone/>
            </a:pPr>
            <a:r>
              <a:rPr lang="en-US" dirty="0" smtClean="0">
                <a:latin typeface="Cambria" panose="02040503050406030204" pitchFamily="18" charset="0"/>
                <a:ea typeface="Cambria" panose="02040503050406030204" pitchFamily="18" charset="0"/>
              </a:rPr>
              <a:t>Yang </a:t>
            </a:r>
            <a:r>
              <a:rPr lang="en-US" dirty="0" err="1" smtClean="0">
                <a:latin typeface="Cambria" panose="02040503050406030204" pitchFamily="18" charset="0"/>
                <a:ea typeface="Cambria" panose="02040503050406030204" pitchFamily="18" charset="0"/>
              </a:rPr>
              <a:t>akan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tertuang</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dalam</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Uji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Kelayakan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Bisnis</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Desa</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Wisata</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Budaya</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705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Potensi</a:t>
            </a:r>
            <a:r>
              <a:rPr lang="en-US" dirty="0" smtClean="0"/>
              <a:t> </a:t>
            </a:r>
            <a:r>
              <a:rPr lang="en-US" dirty="0" err="1" smtClean="0"/>
              <a:t>Setiap</a:t>
            </a:r>
            <a:r>
              <a:rPr lang="en-US" dirty="0" smtClean="0"/>
              <a:t> </a:t>
            </a:r>
            <a:r>
              <a:rPr lang="en-US" dirty="0" err="1" smtClean="0"/>
              <a:t>Padukuhan</a:t>
            </a:r>
            <a:endParaRPr lang="en-US" dirty="0"/>
          </a:p>
        </p:txBody>
      </p:sp>
      <p:sp>
        <p:nvSpPr>
          <p:cNvPr id="3" name="Content Placeholder 2"/>
          <p:cNvSpPr>
            <a:spLocks noGrp="1"/>
          </p:cNvSpPr>
          <p:nvPr>
            <p:ph idx="1"/>
          </p:nvPr>
        </p:nvSpPr>
        <p:spPr>
          <a:xfrm>
            <a:off x="838200" y="1482436"/>
            <a:ext cx="10515600" cy="4932219"/>
          </a:xfrm>
        </p:spPr>
        <p:txBody>
          <a:bodyPr>
            <a:normAutofit fontScale="85000" lnSpcReduction="20000"/>
          </a:bodyPr>
          <a:lstStyle/>
          <a:p>
            <a:pPr marL="514350" indent="-514350">
              <a:buAutoNum type="arabicPeriod"/>
            </a:pPr>
            <a:r>
              <a:rPr lang="en-US" dirty="0" err="1" smtClean="0"/>
              <a:t>Gatak</a:t>
            </a:r>
            <a:r>
              <a:rPr lang="en-US" dirty="0" smtClean="0"/>
              <a:t>: </a:t>
            </a:r>
            <a:r>
              <a:rPr lang="en-US" dirty="0" err="1"/>
              <a:t>r</a:t>
            </a:r>
            <a:r>
              <a:rPr lang="en-US" dirty="0" err="1" smtClean="0"/>
              <a:t>asulan</a:t>
            </a:r>
            <a:r>
              <a:rPr lang="en-US" dirty="0" smtClean="0"/>
              <a:t>; </a:t>
            </a:r>
            <a:r>
              <a:rPr lang="en-US" dirty="0" err="1" smtClean="0"/>
              <a:t>tayub</a:t>
            </a:r>
            <a:r>
              <a:rPr lang="en-US" dirty="0" smtClean="0"/>
              <a:t>; </a:t>
            </a:r>
            <a:r>
              <a:rPr lang="en-US" dirty="0" err="1"/>
              <a:t>k</a:t>
            </a:r>
            <a:r>
              <a:rPr lang="en-US" dirty="0" err="1" smtClean="0"/>
              <a:t>arawitan</a:t>
            </a:r>
            <a:endParaRPr lang="en-US" dirty="0" smtClean="0"/>
          </a:p>
          <a:p>
            <a:pPr marL="514350" indent="-514350">
              <a:buAutoNum type="arabicPeriod"/>
            </a:pPr>
            <a:r>
              <a:rPr lang="en-US" dirty="0" err="1" smtClean="0"/>
              <a:t>Gondangrejo</a:t>
            </a:r>
            <a:r>
              <a:rPr lang="en-US" dirty="0" smtClean="0"/>
              <a:t>: </a:t>
            </a:r>
            <a:r>
              <a:rPr lang="en-US" dirty="0" err="1"/>
              <a:t>k</a:t>
            </a:r>
            <a:r>
              <a:rPr lang="en-US" dirty="0" err="1" smtClean="0"/>
              <a:t>erajinan</a:t>
            </a:r>
            <a:r>
              <a:rPr lang="en-US" dirty="0" smtClean="0"/>
              <a:t> </a:t>
            </a:r>
            <a:r>
              <a:rPr lang="en-US" dirty="0" err="1"/>
              <a:t>k</a:t>
            </a:r>
            <a:r>
              <a:rPr lang="en-US" dirty="0" err="1" smtClean="0"/>
              <a:t>endang</a:t>
            </a:r>
            <a:r>
              <a:rPr lang="en-US" dirty="0" smtClean="0"/>
              <a:t>; </a:t>
            </a:r>
            <a:r>
              <a:rPr lang="en-US" dirty="0" err="1"/>
              <a:t>m</a:t>
            </a:r>
            <a:r>
              <a:rPr lang="en-US" dirty="0" err="1" smtClean="0"/>
              <a:t>ocopatan</a:t>
            </a:r>
            <a:r>
              <a:rPr lang="en-US" dirty="0" smtClean="0"/>
              <a:t>; </a:t>
            </a:r>
            <a:r>
              <a:rPr lang="en-US" dirty="0" err="1"/>
              <a:t>k</a:t>
            </a:r>
            <a:r>
              <a:rPr lang="en-US" dirty="0" err="1" smtClean="0"/>
              <a:t>erajinan</a:t>
            </a:r>
            <a:r>
              <a:rPr lang="en-US" dirty="0" smtClean="0"/>
              <a:t> </a:t>
            </a:r>
            <a:r>
              <a:rPr lang="en-US" dirty="0" err="1"/>
              <a:t>b</a:t>
            </a:r>
            <a:r>
              <a:rPr lang="en-US" dirty="0" err="1" smtClean="0"/>
              <a:t>atu</a:t>
            </a:r>
            <a:r>
              <a:rPr lang="en-US" dirty="0" smtClean="0"/>
              <a:t>; </a:t>
            </a:r>
            <a:r>
              <a:rPr lang="en-US" dirty="0" err="1"/>
              <a:t>p</a:t>
            </a:r>
            <a:r>
              <a:rPr lang="en-US" dirty="0" err="1" smtClean="0"/>
              <a:t>embuatan</a:t>
            </a:r>
            <a:r>
              <a:rPr lang="en-US" dirty="0" smtClean="0"/>
              <a:t> </a:t>
            </a:r>
            <a:r>
              <a:rPr lang="en-US" dirty="0" err="1"/>
              <a:t>e</a:t>
            </a:r>
            <a:r>
              <a:rPr lang="en-US" dirty="0" err="1" smtClean="0"/>
              <a:t>mping</a:t>
            </a:r>
            <a:r>
              <a:rPr lang="en-US" dirty="0" smtClean="0"/>
              <a:t> </a:t>
            </a:r>
            <a:r>
              <a:rPr lang="en-US" dirty="0" err="1"/>
              <a:t>g</a:t>
            </a:r>
            <a:r>
              <a:rPr lang="en-US" dirty="0" err="1" smtClean="0"/>
              <a:t>arut</a:t>
            </a:r>
            <a:r>
              <a:rPr lang="en-US" dirty="0" smtClean="0"/>
              <a:t>; </a:t>
            </a:r>
            <a:r>
              <a:rPr lang="en-US" dirty="0" err="1"/>
              <a:t>t</a:t>
            </a:r>
            <a:r>
              <a:rPr lang="en-US" dirty="0" err="1" smtClean="0"/>
              <a:t>ari</a:t>
            </a:r>
            <a:r>
              <a:rPr lang="en-US" dirty="0" smtClean="0"/>
              <a:t>; </a:t>
            </a:r>
            <a:r>
              <a:rPr lang="en-US" dirty="0" err="1"/>
              <a:t>s</a:t>
            </a:r>
            <a:r>
              <a:rPr lang="en-US" dirty="0" err="1" smtClean="0"/>
              <a:t>eni</a:t>
            </a:r>
            <a:r>
              <a:rPr lang="en-US" dirty="0" smtClean="0"/>
              <a:t> </a:t>
            </a:r>
            <a:r>
              <a:rPr lang="en-US" dirty="0" err="1" smtClean="0"/>
              <a:t>thek-thek</a:t>
            </a:r>
            <a:r>
              <a:rPr lang="en-US" dirty="0" smtClean="0"/>
              <a:t>; </a:t>
            </a:r>
            <a:r>
              <a:rPr lang="en-US" dirty="0" err="1"/>
              <a:t>r</a:t>
            </a:r>
            <a:r>
              <a:rPr lang="en-US" dirty="0" err="1" smtClean="0"/>
              <a:t>eog</a:t>
            </a:r>
            <a:r>
              <a:rPr lang="en-US" dirty="0" smtClean="0"/>
              <a:t>; </a:t>
            </a:r>
            <a:r>
              <a:rPr lang="en-US" dirty="0" err="1"/>
              <a:t>s</a:t>
            </a:r>
            <a:r>
              <a:rPr lang="en-US" dirty="0" err="1" smtClean="0"/>
              <a:t>eni</a:t>
            </a:r>
            <a:r>
              <a:rPr lang="en-US" dirty="0" smtClean="0"/>
              <a:t> </a:t>
            </a:r>
            <a:r>
              <a:rPr lang="en-US" dirty="0" err="1"/>
              <a:t>d</a:t>
            </a:r>
            <a:r>
              <a:rPr lang="en-US" dirty="0" err="1" smtClean="0"/>
              <a:t>oger</a:t>
            </a:r>
            <a:r>
              <a:rPr lang="en-US" dirty="0" smtClean="0"/>
              <a:t> </a:t>
            </a:r>
            <a:r>
              <a:rPr lang="en-US" dirty="0" err="1"/>
              <a:t>c</a:t>
            </a:r>
            <a:r>
              <a:rPr lang="en-US" dirty="0" err="1" smtClean="0"/>
              <a:t>epaplok</a:t>
            </a:r>
            <a:r>
              <a:rPr lang="en-US" dirty="0" smtClean="0"/>
              <a:t>; </a:t>
            </a:r>
            <a:r>
              <a:rPr lang="en-US" dirty="0" err="1" smtClean="0"/>
              <a:t>rasulan</a:t>
            </a:r>
            <a:r>
              <a:rPr lang="en-US" dirty="0" smtClean="0"/>
              <a:t>; sambal </a:t>
            </a:r>
            <a:r>
              <a:rPr lang="en-US" dirty="0" err="1" smtClean="0"/>
              <a:t>tawon</a:t>
            </a:r>
            <a:r>
              <a:rPr lang="en-US" dirty="0" smtClean="0"/>
              <a:t>; </a:t>
            </a:r>
            <a:r>
              <a:rPr lang="en-US" dirty="0" err="1" smtClean="0"/>
              <a:t>kripik</a:t>
            </a:r>
            <a:r>
              <a:rPr lang="en-US" dirty="0" smtClean="0"/>
              <a:t> </a:t>
            </a:r>
            <a:r>
              <a:rPr lang="en-US" dirty="0" err="1" smtClean="0"/>
              <a:t>bonggol</a:t>
            </a:r>
            <a:r>
              <a:rPr lang="en-US" dirty="0" smtClean="0"/>
              <a:t>; </a:t>
            </a:r>
            <a:r>
              <a:rPr lang="en-US" dirty="0" err="1" smtClean="0"/>
              <a:t>glinding</a:t>
            </a:r>
            <a:r>
              <a:rPr lang="en-US" dirty="0" smtClean="0"/>
              <a:t> </a:t>
            </a:r>
            <a:r>
              <a:rPr lang="en-US" dirty="0" err="1" smtClean="0"/>
              <a:t>doro</a:t>
            </a:r>
            <a:endParaRPr lang="en-US" dirty="0"/>
          </a:p>
          <a:p>
            <a:pPr marL="514350" indent="-514350">
              <a:buAutoNum type="arabicPeriod"/>
            </a:pPr>
            <a:r>
              <a:rPr lang="en-US" dirty="0" err="1" smtClean="0"/>
              <a:t>Kalidadap</a:t>
            </a:r>
            <a:r>
              <a:rPr lang="en-US" dirty="0" smtClean="0"/>
              <a:t>: </a:t>
            </a:r>
            <a:r>
              <a:rPr lang="en-US" dirty="0" err="1" smtClean="0"/>
              <a:t>rasulan</a:t>
            </a:r>
            <a:r>
              <a:rPr lang="en-US" dirty="0" smtClean="0"/>
              <a:t>; </a:t>
            </a:r>
            <a:r>
              <a:rPr lang="en-US" dirty="0" err="1" smtClean="0"/>
              <a:t>sambel</a:t>
            </a:r>
            <a:r>
              <a:rPr lang="en-US" dirty="0" smtClean="0"/>
              <a:t> </a:t>
            </a:r>
            <a:r>
              <a:rPr lang="en-US" dirty="0" err="1" smtClean="0"/>
              <a:t>cabok</a:t>
            </a:r>
            <a:r>
              <a:rPr lang="en-US" dirty="0" smtClean="0"/>
              <a:t>; </a:t>
            </a:r>
            <a:r>
              <a:rPr lang="en-US" dirty="0" err="1" smtClean="0"/>
              <a:t>pijat</a:t>
            </a:r>
            <a:r>
              <a:rPr lang="en-US" dirty="0" smtClean="0"/>
              <a:t> </a:t>
            </a:r>
            <a:r>
              <a:rPr lang="en-US" dirty="0" err="1" smtClean="0"/>
              <a:t>tradisional</a:t>
            </a:r>
            <a:r>
              <a:rPr lang="en-US" dirty="0" smtClean="0"/>
              <a:t>; </a:t>
            </a:r>
            <a:r>
              <a:rPr lang="en-US" dirty="0" err="1" smtClean="0"/>
              <a:t>jathilan</a:t>
            </a:r>
            <a:r>
              <a:rPr lang="en-US" dirty="0" smtClean="0"/>
              <a:t>; </a:t>
            </a:r>
            <a:r>
              <a:rPr lang="en-US" dirty="0" err="1" smtClean="0"/>
              <a:t>potensi</a:t>
            </a:r>
            <a:r>
              <a:rPr lang="en-US" dirty="0" smtClean="0"/>
              <a:t> air kali </a:t>
            </a:r>
            <a:r>
              <a:rPr lang="en-US" dirty="0" err="1" smtClean="0"/>
              <a:t>sumberan</a:t>
            </a:r>
            <a:endParaRPr lang="en-US" dirty="0" smtClean="0"/>
          </a:p>
          <a:p>
            <a:pPr marL="514350" indent="-514350">
              <a:buAutoNum type="arabicPeriod"/>
            </a:pPr>
            <a:r>
              <a:rPr lang="en-US" dirty="0" err="1" smtClean="0"/>
              <a:t>Ngijorejo</a:t>
            </a:r>
            <a:r>
              <a:rPr lang="en-US" dirty="0" smtClean="0"/>
              <a:t>: </a:t>
            </a:r>
            <a:r>
              <a:rPr lang="en-US" dirty="0" err="1" smtClean="0"/>
              <a:t>pembuatan</a:t>
            </a:r>
            <a:r>
              <a:rPr lang="en-US" dirty="0" smtClean="0"/>
              <a:t> </a:t>
            </a:r>
            <a:r>
              <a:rPr lang="en-US" dirty="0" err="1" smtClean="0"/>
              <a:t>keris</a:t>
            </a:r>
            <a:r>
              <a:rPr lang="en-US" dirty="0" smtClean="0"/>
              <a:t>; </a:t>
            </a:r>
            <a:r>
              <a:rPr lang="en-US" dirty="0" err="1" smtClean="0"/>
              <a:t>lukis</a:t>
            </a:r>
            <a:r>
              <a:rPr lang="en-US" dirty="0" smtClean="0"/>
              <a:t> </a:t>
            </a:r>
            <a:r>
              <a:rPr lang="en-US" dirty="0" err="1" smtClean="0"/>
              <a:t>kaca</a:t>
            </a:r>
            <a:r>
              <a:rPr lang="en-US" dirty="0" smtClean="0"/>
              <a:t>; </a:t>
            </a:r>
            <a:r>
              <a:rPr lang="en-US" dirty="0" err="1" smtClean="0"/>
              <a:t>lidah</a:t>
            </a:r>
            <a:r>
              <a:rPr lang="en-US" dirty="0" smtClean="0"/>
              <a:t> </a:t>
            </a:r>
            <a:r>
              <a:rPr lang="en-US" dirty="0" err="1" smtClean="0"/>
              <a:t>buaya</a:t>
            </a:r>
            <a:r>
              <a:rPr lang="en-US" dirty="0" smtClean="0"/>
              <a:t>; </a:t>
            </a:r>
            <a:r>
              <a:rPr lang="en-US" dirty="0" err="1" smtClean="0"/>
              <a:t>karawitan</a:t>
            </a:r>
            <a:r>
              <a:rPr lang="en-US" dirty="0" smtClean="0"/>
              <a:t>; </a:t>
            </a:r>
            <a:r>
              <a:rPr lang="en-US" dirty="0" err="1" smtClean="0"/>
              <a:t>rasulan</a:t>
            </a:r>
            <a:endParaRPr lang="en-US" dirty="0" smtClean="0"/>
          </a:p>
          <a:p>
            <a:pPr marL="514350" indent="-514350">
              <a:buAutoNum type="arabicPeriod"/>
            </a:pPr>
            <a:r>
              <a:rPr lang="en-US" dirty="0" err="1" smtClean="0"/>
              <a:t>Gari</a:t>
            </a:r>
            <a:r>
              <a:rPr lang="en-US" dirty="0" smtClean="0"/>
              <a:t>: </a:t>
            </a:r>
            <a:r>
              <a:rPr lang="en-US" dirty="0" err="1" smtClean="0"/>
              <a:t>rasulan</a:t>
            </a:r>
            <a:r>
              <a:rPr lang="en-US" dirty="0" smtClean="0"/>
              <a:t>; </a:t>
            </a:r>
            <a:r>
              <a:rPr lang="en-US" dirty="0" err="1" smtClean="0"/>
              <a:t>reog</a:t>
            </a:r>
            <a:r>
              <a:rPr lang="en-US" dirty="0" smtClean="0"/>
              <a:t>; </a:t>
            </a:r>
            <a:r>
              <a:rPr lang="en-US" dirty="0" err="1" smtClean="0"/>
              <a:t>seni</a:t>
            </a:r>
            <a:r>
              <a:rPr lang="en-US" dirty="0" smtClean="0"/>
              <a:t> </a:t>
            </a:r>
            <a:r>
              <a:rPr lang="en-US" dirty="0" err="1" smtClean="0"/>
              <a:t>doger</a:t>
            </a:r>
            <a:r>
              <a:rPr lang="en-US" dirty="0" smtClean="0"/>
              <a:t> </a:t>
            </a:r>
            <a:r>
              <a:rPr lang="en-US" dirty="0" err="1" smtClean="0"/>
              <a:t>megoraras</a:t>
            </a:r>
            <a:r>
              <a:rPr lang="en-US" dirty="0" smtClean="0"/>
              <a:t>; </a:t>
            </a:r>
            <a:r>
              <a:rPr lang="en-US" dirty="0" err="1" smtClean="0"/>
              <a:t>bregodo</a:t>
            </a:r>
            <a:endParaRPr lang="en-US" dirty="0" smtClean="0"/>
          </a:p>
          <a:p>
            <a:pPr marL="514350" indent="-514350">
              <a:buAutoNum type="arabicPeriod"/>
            </a:pPr>
            <a:r>
              <a:rPr lang="en-US" dirty="0" err="1" smtClean="0"/>
              <a:t>Jatirejo</a:t>
            </a:r>
            <a:r>
              <a:rPr lang="en-US" dirty="0" smtClean="0"/>
              <a:t>: </a:t>
            </a:r>
            <a:r>
              <a:rPr lang="en-US" dirty="0" err="1" smtClean="0"/>
              <a:t>seni</a:t>
            </a:r>
            <a:r>
              <a:rPr lang="en-US" dirty="0" smtClean="0"/>
              <a:t> </a:t>
            </a:r>
            <a:r>
              <a:rPr lang="en-US" dirty="0" err="1" smtClean="0"/>
              <a:t>garangan</a:t>
            </a:r>
            <a:r>
              <a:rPr lang="en-US" dirty="0" smtClean="0"/>
              <a:t>; </a:t>
            </a:r>
            <a:r>
              <a:rPr lang="en-US" dirty="0" err="1" smtClean="0"/>
              <a:t>rasulan</a:t>
            </a:r>
            <a:endParaRPr lang="en-US" dirty="0"/>
          </a:p>
          <a:p>
            <a:pPr marL="514350" indent="-514350">
              <a:buAutoNum type="arabicPeriod"/>
            </a:pPr>
            <a:r>
              <a:rPr lang="en-US" dirty="0" err="1" smtClean="0"/>
              <a:t>Gelung</a:t>
            </a:r>
            <a:r>
              <a:rPr lang="en-US" dirty="0" smtClean="0"/>
              <a:t>: </a:t>
            </a:r>
            <a:r>
              <a:rPr lang="en-US" dirty="0" err="1" smtClean="0"/>
              <a:t>pembuatan</a:t>
            </a:r>
            <a:r>
              <a:rPr lang="en-US" dirty="0" smtClean="0"/>
              <a:t> </a:t>
            </a:r>
            <a:r>
              <a:rPr lang="en-US" dirty="0" err="1" smtClean="0"/>
              <a:t>alat</a:t>
            </a:r>
            <a:r>
              <a:rPr lang="en-US" dirty="0" smtClean="0"/>
              <a:t> stick drum; situs </a:t>
            </a:r>
            <a:r>
              <a:rPr lang="en-US" dirty="0" err="1" smtClean="0"/>
              <a:t>watu</a:t>
            </a:r>
            <a:r>
              <a:rPr lang="en-US" dirty="0" smtClean="0"/>
              <a:t> </a:t>
            </a:r>
            <a:r>
              <a:rPr lang="en-US" dirty="0" err="1" smtClean="0"/>
              <a:t>dakon</a:t>
            </a:r>
            <a:r>
              <a:rPr lang="en-US" dirty="0" smtClean="0"/>
              <a:t>; </a:t>
            </a:r>
            <a:r>
              <a:rPr lang="en-US" dirty="0" err="1" smtClean="0"/>
              <a:t>pembuatan</a:t>
            </a:r>
            <a:r>
              <a:rPr lang="en-US" dirty="0" smtClean="0"/>
              <a:t> </a:t>
            </a:r>
            <a:r>
              <a:rPr lang="en-US" dirty="0" err="1" smtClean="0"/>
              <a:t>wayang</a:t>
            </a:r>
            <a:r>
              <a:rPr lang="en-US" dirty="0" smtClean="0"/>
              <a:t> </a:t>
            </a:r>
            <a:r>
              <a:rPr lang="en-US" dirty="0" err="1" smtClean="0"/>
              <a:t>kulit</a:t>
            </a:r>
            <a:r>
              <a:rPr lang="en-US" dirty="0" smtClean="0"/>
              <a:t>; </a:t>
            </a:r>
            <a:r>
              <a:rPr lang="en-US" dirty="0" err="1" smtClean="0"/>
              <a:t>rasulan</a:t>
            </a:r>
            <a:r>
              <a:rPr lang="en-US" dirty="0" smtClean="0"/>
              <a:t>; </a:t>
            </a:r>
            <a:r>
              <a:rPr lang="en-US" dirty="0" err="1" smtClean="0"/>
              <a:t>besik</a:t>
            </a:r>
            <a:r>
              <a:rPr lang="en-US" dirty="0" smtClean="0"/>
              <a:t> kali</a:t>
            </a:r>
          </a:p>
          <a:p>
            <a:pPr marL="514350" indent="-514350">
              <a:buAutoNum type="arabicPeriod"/>
            </a:pPr>
            <a:r>
              <a:rPr lang="en-US" dirty="0" err="1" smtClean="0"/>
              <a:t>Tegalrejo</a:t>
            </a:r>
            <a:r>
              <a:rPr lang="en-US" dirty="0" smtClean="0"/>
              <a:t>: </a:t>
            </a:r>
            <a:r>
              <a:rPr lang="en-US" dirty="0" err="1" smtClean="0"/>
              <a:t>rasulan</a:t>
            </a:r>
            <a:r>
              <a:rPr lang="en-US" dirty="0" smtClean="0"/>
              <a:t>; </a:t>
            </a:r>
            <a:r>
              <a:rPr lang="en-US" dirty="0" err="1" smtClean="0"/>
              <a:t>kirim</a:t>
            </a:r>
            <a:r>
              <a:rPr lang="en-US" dirty="0" smtClean="0"/>
              <a:t> donga; </a:t>
            </a:r>
            <a:r>
              <a:rPr lang="en-US" dirty="0" err="1" smtClean="0"/>
              <a:t>pembuatan</a:t>
            </a:r>
            <a:r>
              <a:rPr lang="en-US" dirty="0" smtClean="0"/>
              <a:t> gamelan; </a:t>
            </a:r>
            <a:r>
              <a:rPr lang="en-US" dirty="0" err="1" smtClean="0"/>
              <a:t>pembuatan</a:t>
            </a:r>
            <a:r>
              <a:rPr lang="en-US" dirty="0" smtClean="0"/>
              <a:t> </a:t>
            </a:r>
            <a:r>
              <a:rPr lang="en-US" dirty="0" err="1" smtClean="0"/>
              <a:t>tempe</a:t>
            </a:r>
            <a:r>
              <a:rPr lang="en-US" dirty="0" smtClean="0"/>
              <a:t>; </a:t>
            </a:r>
            <a:r>
              <a:rPr lang="en-US" dirty="0" err="1" smtClean="0"/>
              <a:t>pande</a:t>
            </a:r>
            <a:r>
              <a:rPr lang="en-US" dirty="0" smtClean="0"/>
              <a:t> </a:t>
            </a:r>
            <a:r>
              <a:rPr lang="en-US" dirty="0" err="1" smtClean="0"/>
              <a:t>besi</a:t>
            </a:r>
            <a:endParaRPr lang="en-US" dirty="0" smtClean="0"/>
          </a:p>
          <a:p>
            <a:pPr marL="514350" indent="-514350">
              <a:buAutoNum type="arabicPeriod"/>
            </a:pPr>
            <a:r>
              <a:rPr lang="en-US" dirty="0" err="1" smtClean="0"/>
              <a:t>Ngelorejo</a:t>
            </a:r>
            <a:r>
              <a:rPr lang="en-US" dirty="0" smtClean="0"/>
              <a:t>: </a:t>
            </a:r>
            <a:r>
              <a:rPr lang="en-US" dirty="0" err="1" smtClean="0"/>
              <a:t>pande</a:t>
            </a:r>
            <a:r>
              <a:rPr lang="en-US" dirty="0" smtClean="0"/>
              <a:t> </a:t>
            </a:r>
            <a:r>
              <a:rPr lang="en-US" dirty="0" err="1" smtClean="0"/>
              <a:t>besi</a:t>
            </a:r>
            <a:r>
              <a:rPr lang="en-US" dirty="0" smtClean="0"/>
              <a:t>; </a:t>
            </a:r>
            <a:r>
              <a:rPr lang="en-US" dirty="0" err="1" smtClean="0"/>
              <a:t>industri</a:t>
            </a:r>
            <a:r>
              <a:rPr lang="en-US" dirty="0" smtClean="0"/>
              <a:t> </a:t>
            </a:r>
            <a:r>
              <a:rPr lang="en-US" dirty="0" err="1" smtClean="0"/>
              <a:t>alumunium</a:t>
            </a:r>
            <a:r>
              <a:rPr lang="en-US" dirty="0" smtClean="0"/>
              <a:t>; </a:t>
            </a:r>
            <a:r>
              <a:rPr lang="en-US" dirty="0" err="1" smtClean="0"/>
              <a:t>rasulan</a:t>
            </a:r>
            <a:r>
              <a:rPr lang="en-US" dirty="0" smtClean="0"/>
              <a:t>; </a:t>
            </a:r>
            <a:r>
              <a:rPr lang="en-US" dirty="0" err="1" smtClean="0"/>
              <a:t>bregodo</a:t>
            </a:r>
            <a:endParaRPr lang="en-US" dirty="0" smtClean="0"/>
          </a:p>
          <a:p>
            <a:pPr marL="514350" indent="-514350">
              <a:buAutoNum type="arabicPeriod"/>
            </a:pPr>
            <a:endParaRPr lang="en-US" dirty="0"/>
          </a:p>
        </p:txBody>
      </p:sp>
    </p:spTree>
    <p:extLst>
      <p:ext uri="{BB962C8B-B14F-4D97-AF65-F5344CB8AC3E}">
        <p14:creationId xmlns:p14="http://schemas.microsoft.com/office/powerpoint/2010/main" val="3753388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27ACF71-7601-4EEA-9340-985A8E29A5BB}"/>
              </a:ext>
            </a:extLst>
          </p:cNvPr>
          <p:cNvGrpSpPr/>
          <p:nvPr/>
        </p:nvGrpSpPr>
        <p:grpSpPr>
          <a:xfrm>
            <a:off x="-35783" y="0"/>
            <a:ext cx="12263564" cy="6858000"/>
            <a:chOff x="-35783" y="0"/>
            <a:chExt cx="12263564" cy="6858000"/>
          </a:xfrm>
        </p:grpSpPr>
        <p:pic>
          <p:nvPicPr>
            <p:cNvPr id="12" name="Picture 11">
              <a:extLst>
                <a:ext uri="{FF2B5EF4-FFF2-40B4-BE49-F238E27FC236}">
                  <a16:creationId xmlns:a16="http://schemas.microsoft.com/office/drawing/2014/main" id="{5D6E6EF4-79AF-4C84-8DD0-6E3663330F2F}"/>
                </a:ext>
              </a:extLst>
            </p:cNvPr>
            <p:cNvPicPr>
              <a:picLocks noChangeAspect="1"/>
            </p:cNvPicPr>
            <p:nvPr/>
          </p:nvPicPr>
          <p:blipFill rotWithShape="1">
            <a:blip r:embed="rId2">
              <a:alphaModFix amt="70000"/>
              <a:extLst>
                <a:ext uri="{28A0092B-C50C-407E-A947-70E740481C1C}">
                  <a14:useLocalDpi xmlns:a14="http://schemas.microsoft.com/office/drawing/2010/main"/>
                </a:ext>
              </a:extLst>
            </a:blip>
            <a:srcRect l="-1" r="-1"/>
            <a:stretch/>
          </p:blipFill>
          <p:spPr>
            <a:xfrm>
              <a:off x="-35783" y="0"/>
              <a:ext cx="12227781" cy="6858000"/>
            </a:xfrm>
            <a:prstGeom prst="rect">
              <a:avLst/>
            </a:prstGeom>
            <a:solidFill>
              <a:schemeClr val="bg1"/>
            </a:solidFill>
          </p:spPr>
        </p:pic>
        <p:pic>
          <p:nvPicPr>
            <p:cNvPr id="13" name="Picture 12">
              <a:extLst>
                <a:ext uri="{FF2B5EF4-FFF2-40B4-BE49-F238E27FC236}">
                  <a16:creationId xmlns:a16="http://schemas.microsoft.com/office/drawing/2014/main" id="{E2CD991F-EEE8-4C8E-B502-7BDEBBFCBEDA}"/>
                </a:ext>
              </a:extLst>
            </p:cNvPr>
            <p:cNvPicPr>
              <a:picLocks noChangeAspect="1"/>
            </p:cNvPicPr>
            <p:nvPr/>
          </p:nvPicPr>
          <p:blipFill rotWithShape="1">
            <a:blip r:embed="rId3">
              <a:alphaModFix/>
              <a:extLst>
                <a:ext uri="{28A0092B-C50C-407E-A947-70E740481C1C}">
                  <a14:useLocalDpi xmlns:a14="http://schemas.microsoft.com/office/drawing/2010/main"/>
                </a:ext>
              </a:extLst>
            </a:blip>
            <a:srcRect b="37151"/>
            <a:stretch/>
          </p:blipFill>
          <p:spPr>
            <a:xfrm>
              <a:off x="0" y="6343915"/>
              <a:ext cx="12227781" cy="514085"/>
            </a:xfrm>
            <a:prstGeom prst="rect">
              <a:avLst/>
            </a:prstGeom>
          </p:spPr>
        </p:pic>
      </p:grpSp>
      <p:grpSp>
        <p:nvGrpSpPr>
          <p:cNvPr id="9" name="Group 8"/>
          <p:cNvGrpSpPr/>
          <p:nvPr/>
        </p:nvGrpSpPr>
        <p:grpSpPr>
          <a:xfrm>
            <a:off x="2971801" y="1708978"/>
            <a:ext cx="2286001" cy="2286001"/>
            <a:chOff x="-152400" y="114300"/>
            <a:chExt cx="2971800" cy="2971800"/>
          </a:xfrm>
        </p:grpSpPr>
        <p:sp>
          <p:nvSpPr>
            <p:cNvPr id="11" name="Oval 10"/>
            <p:cNvSpPr/>
            <p:nvPr/>
          </p:nvSpPr>
          <p:spPr>
            <a:xfrm>
              <a:off x="-152400" y="114300"/>
              <a:ext cx="2971800" cy="2971800"/>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000" dirty="0"/>
            </a:p>
          </p:txBody>
        </p:sp>
        <p:sp>
          <p:nvSpPr>
            <p:cNvPr id="8" name="Rectangle 7"/>
            <p:cNvSpPr/>
            <p:nvPr/>
          </p:nvSpPr>
          <p:spPr>
            <a:xfrm>
              <a:off x="606009" y="678744"/>
              <a:ext cx="1454981" cy="1880514"/>
            </a:xfrm>
            <a:prstGeom prst="rect">
              <a:avLst/>
            </a:prstGeom>
          </p:spPr>
          <p:txBody>
            <a:bodyPr wrap="none">
              <a:spAutoFit/>
            </a:bodyPr>
            <a:lstStyle/>
            <a:p>
              <a:pPr algn="ctr"/>
              <a:r>
                <a:rPr lang="en-US" sz="8800" b="1" dirty="0"/>
                <a:t>C.</a:t>
              </a:r>
              <a:endParaRPr lang="en-US" sz="6000" b="1" dirty="0"/>
            </a:p>
          </p:txBody>
        </p:sp>
      </p:grpSp>
      <p:sp>
        <p:nvSpPr>
          <p:cNvPr id="2" name="TextBox 1"/>
          <p:cNvSpPr txBox="1"/>
          <p:nvPr/>
        </p:nvSpPr>
        <p:spPr>
          <a:xfrm>
            <a:off x="4510314" y="2498035"/>
            <a:ext cx="6172200" cy="707886"/>
          </a:xfrm>
          <a:prstGeom prst="rect">
            <a:avLst/>
          </a:prstGeom>
          <a:noFill/>
        </p:spPr>
        <p:txBody>
          <a:bodyPr wrap="square" rtlCol="0">
            <a:spAutoFit/>
          </a:bodyPr>
          <a:lstStyle/>
          <a:p>
            <a:r>
              <a:rPr lang="en-US" sz="4000" b="1" dirty="0"/>
              <a:t>ANALISIS</a:t>
            </a:r>
          </a:p>
        </p:txBody>
      </p:sp>
    </p:spTree>
    <p:extLst>
      <p:ext uri="{BB962C8B-B14F-4D97-AF65-F5344CB8AC3E}">
        <p14:creationId xmlns:p14="http://schemas.microsoft.com/office/powerpoint/2010/main" val="3279784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7ACF71-7601-4EEA-9340-985A8E29A5BB}"/>
              </a:ext>
            </a:extLst>
          </p:cNvPr>
          <p:cNvGrpSpPr/>
          <p:nvPr/>
        </p:nvGrpSpPr>
        <p:grpSpPr>
          <a:xfrm>
            <a:off x="-35783" y="0"/>
            <a:ext cx="12263564" cy="6858000"/>
            <a:chOff x="-35783" y="0"/>
            <a:chExt cx="12263564" cy="6858000"/>
          </a:xfrm>
        </p:grpSpPr>
        <p:pic>
          <p:nvPicPr>
            <p:cNvPr id="3" name="Picture 2">
              <a:extLst>
                <a:ext uri="{FF2B5EF4-FFF2-40B4-BE49-F238E27FC236}">
                  <a16:creationId xmlns:a16="http://schemas.microsoft.com/office/drawing/2014/main" id="{5D6E6EF4-79AF-4C84-8DD0-6E3663330F2F}"/>
                </a:ext>
              </a:extLst>
            </p:cNvPr>
            <p:cNvPicPr>
              <a:picLocks noChangeAspect="1"/>
            </p:cNvPicPr>
            <p:nvPr/>
          </p:nvPicPr>
          <p:blipFill rotWithShape="1">
            <a:blip r:embed="rId2">
              <a:alphaModFix amt="70000"/>
              <a:extLst>
                <a:ext uri="{28A0092B-C50C-407E-A947-70E740481C1C}">
                  <a14:useLocalDpi xmlns:a14="http://schemas.microsoft.com/office/drawing/2010/main"/>
                </a:ext>
              </a:extLst>
            </a:blip>
            <a:srcRect l="-1" r="-1"/>
            <a:stretch/>
          </p:blipFill>
          <p:spPr>
            <a:xfrm>
              <a:off x="-35783" y="0"/>
              <a:ext cx="12227781" cy="6858000"/>
            </a:xfrm>
            <a:prstGeom prst="rect">
              <a:avLst/>
            </a:prstGeom>
          </p:spPr>
        </p:pic>
        <p:pic>
          <p:nvPicPr>
            <p:cNvPr id="4" name="Picture 3">
              <a:extLst>
                <a:ext uri="{FF2B5EF4-FFF2-40B4-BE49-F238E27FC236}">
                  <a16:creationId xmlns:a16="http://schemas.microsoft.com/office/drawing/2014/main" id="{E2CD991F-EEE8-4C8E-B502-7BDEBBFCBEDA}"/>
                </a:ext>
              </a:extLst>
            </p:cNvPr>
            <p:cNvPicPr>
              <a:picLocks noChangeAspect="1"/>
            </p:cNvPicPr>
            <p:nvPr/>
          </p:nvPicPr>
          <p:blipFill rotWithShape="1">
            <a:blip r:embed="rId3">
              <a:alphaModFix/>
              <a:extLst>
                <a:ext uri="{28A0092B-C50C-407E-A947-70E740481C1C}">
                  <a14:useLocalDpi xmlns:a14="http://schemas.microsoft.com/office/drawing/2010/main"/>
                </a:ext>
              </a:extLst>
            </a:blip>
            <a:srcRect b="37151"/>
            <a:stretch/>
          </p:blipFill>
          <p:spPr>
            <a:xfrm>
              <a:off x="0" y="6343915"/>
              <a:ext cx="12227781" cy="514085"/>
            </a:xfrm>
            <a:prstGeom prst="rect">
              <a:avLst/>
            </a:prstGeom>
          </p:spPr>
        </p:pic>
      </p:grpSp>
      <p:sp>
        <p:nvSpPr>
          <p:cNvPr id="6" name="Rectangle 5">
            <a:extLst>
              <a:ext uri="{FF2B5EF4-FFF2-40B4-BE49-F238E27FC236}">
                <a16:creationId xmlns:a16="http://schemas.microsoft.com/office/drawing/2014/main" id="{814B6F36-BE89-476A-8A73-C10407320F92}"/>
              </a:ext>
            </a:extLst>
          </p:cNvPr>
          <p:cNvSpPr/>
          <p:nvPr/>
        </p:nvSpPr>
        <p:spPr>
          <a:xfrm>
            <a:off x="4381656" y="2718506"/>
            <a:ext cx="4496552" cy="1077218"/>
          </a:xfrm>
          <a:prstGeom prst="rect">
            <a:avLst/>
          </a:prstGeom>
        </p:spPr>
        <p:txBody>
          <a:bodyPr wrap="none">
            <a:spAutoFit/>
          </a:bodyPr>
          <a:lstStyle/>
          <a:p>
            <a:pPr>
              <a:lnSpc>
                <a:spcPct val="200000"/>
              </a:lnSpc>
            </a:pPr>
            <a:r>
              <a:rPr lang="id-ID" sz="3200" b="1" u="sng" dirty="0"/>
              <a:t>1</a:t>
            </a:r>
            <a:r>
              <a:rPr lang="en-US" sz="3200" b="1" u="sng" dirty="0"/>
              <a:t>. ANALISIS TATA RUANG</a:t>
            </a:r>
          </a:p>
        </p:txBody>
      </p:sp>
    </p:spTree>
    <p:extLst>
      <p:ext uri="{BB962C8B-B14F-4D97-AF65-F5344CB8AC3E}">
        <p14:creationId xmlns:p14="http://schemas.microsoft.com/office/powerpoint/2010/main" val="2284566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03BC61-C641-47A8-B26B-28E403407EBF}"/>
              </a:ext>
            </a:extLst>
          </p:cNvPr>
          <p:cNvSpPr txBox="1"/>
          <p:nvPr/>
        </p:nvSpPr>
        <p:spPr>
          <a:xfrm>
            <a:off x="372250" y="285750"/>
            <a:ext cx="4856200" cy="461665"/>
          </a:xfrm>
          <a:prstGeom prst="rect">
            <a:avLst/>
          </a:prstGeom>
          <a:noFill/>
        </p:spPr>
        <p:txBody>
          <a:bodyPr wrap="square" rtlCol="0">
            <a:spAutoFit/>
          </a:bodyPr>
          <a:lstStyle/>
          <a:p>
            <a:r>
              <a:rPr lang="en-US" sz="2400" b="1" u="sng" dirty="0"/>
              <a:t>PROFIL </a:t>
            </a:r>
            <a:r>
              <a:rPr lang="en-US" sz="2400" b="1" u="sng" dirty="0" smtClean="0"/>
              <a:t>KALURAHAN GARI</a:t>
            </a:r>
            <a:endParaRPr lang="en-ID" sz="2400" b="1" u="sng" dirty="0"/>
          </a:p>
        </p:txBody>
      </p:sp>
      <p:sp>
        <p:nvSpPr>
          <p:cNvPr id="3" name="Rectangle 2">
            <a:extLst>
              <a:ext uri="{FF2B5EF4-FFF2-40B4-BE49-F238E27FC236}">
                <a16:creationId xmlns:a16="http://schemas.microsoft.com/office/drawing/2014/main" id="{36EE992B-4BD1-4E01-A06D-A5C7C116DAB4}"/>
              </a:ext>
            </a:extLst>
          </p:cNvPr>
          <p:cNvSpPr/>
          <p:nvPr/>
        </p:nvSpPr>
        <p:spPr>
          <a:xfrm>
            <a:off x="372250" y="755720"/>
            <a:ext cx="5476100" cy="4524315"/>
          </a:xfrm>
          <a:prstGeom prst="rect">
            <a:avLst/>
          </a:prstGeom>
          <a:solidFill>
            <a:srgbClr val="FFFFFF">
              <a:alpha val="47059"/>
            </a:srgbClr>
          </a:solidFill>
        </p:spPr>
        <p:txBody>
          <a:bodyPr wrap="square">
            <a:spAutoFit/>
          </a:bodyPr>
          <a:lstStyle/>
          <a:p>
            <a:pPr algn="just"/>
            <a:r>
              <a:rPr lang="en-ID" dirty="0" err="1" smtClean="0">
                <a:latin typeface="Cambria" panose="02040503050406030204" pitchFamily="18" charset="0"/>
                <a:ea typeface="Cambria" panose="02040503050406030204" pitchFamily="18" charset="0"/>
              </a:rPr>
              <a:t>Kalurahan</a:t>
            </a:r>
            <a:r>
              <a:rPr lang="en-ID" dirty="0" smtClean="0">
                <a:latin typeface="Cambria" panose="02040503050406030204" pitchFamily="18" charset="0"/>
                <a:ea typeface="Cambria" panose="02040503050406030204" pitchFamily="18" charset="0"/>
              </a:rPr>
              <a:t> </a:t>
            </a:r>
            <a:r>
              <a:rPr lang="en-ID" dirty="0" err="1" smtClean="0">
                <a:latin typeface="Cambria" panose="02040503050406030204" pitchFamily="18" charset="0"/>
                <a:ea typeface="Cambria" panose="02040503050406030204" pitchFamily="18" charset="0"/>
              </a:rPr>
              <a:t>Gari</a:t>
            </a:r>
            <a:r>
              <a:rPr lang="en-ID" dirty="0" smtClean="0">
                <a:latin typeface="Cambria" panose="02040503050406030204" pitchFamily="18" charset="0"/>
                <a:ea typeface="Cambria" panose="02040503050406030204" pitchFamily="18" charset="0"/>
              </a:rPr>
              <a:t> </a:t>
            </a:r>
            <a:r>
              <a:rPr lang="en-ID" dirty="0" err="1" smtClean="0">
                <a:latin typeface="Cambria" panose="02040503050406030204" pitchFamily="18" charset="0"/>
                <a:ea typeface="Cambria" panose="02040503050406030204" pitchFamily="18" charset="0"/>
              </a:rPr>
              <a:t>berada</a:t>
            </a:r>
            <a:r>
              <a:rPr lang="en-ID" dirty="0" smtClean="0">
                <a:latin typeface="Cambria" panose="02040503050406030204" pitchFamily="18" charset="0"/>
                <a:ea typeface="Cambria" panose="02040503050406030204" pitchFamily="18" charset="0"/>
              </a:rPr>
              <a:t> </a:t>
            </a:r>
            <a:r>
              <a:rPr lang="en-ID" dirty="0">
                <a:latin typeface="Cambria" panose="02040503050406030204" pitchFamily="18" charset="0"/>
                <a:ea typeface="Cambria" panose="02040503050406030204" pitchFamily="18" charset="0"/>
              </a:rPr>
              <a:t>di </a:t>
            </a:r>
            <a:r>
              <a:rPr lang="en-ID" dirty="0" err="1">
                <a:latin typeface="Cambria" panose="02040503050406030204" pitchFamily="18" charset="0"/>
                <a:ea typeface="Cambria" panose="02040503050406030204" pitchFamily="18" charset="0"/>
              </a:rPr>
              <a:t>wilayah</a:t>
            </a:r>
            <a:r>
              <a:rPr lang="en-ID" dirty="0">
                <a:latin typeface="Cambria" panose="02040503050406030204" pitchFamily="18" charset="0"/>
                <a:ea typeface="Cambria" panose="02040503050406030204" pitchFamily="18" charset="0"/>
              </a:rPr>
              <a:t> </a:t>
            </a:r>
            <a:r>
              <a:rPr lang="en-ID" dirty="0" err="1" smtClean="0">
                <a:latin typeface="Cambria" panose="02040503050406030204" pitchFamily="18" charset="0"/>
                <a:ea typeface="Cambria" panose="02040503050406030204" pitchFamily="18" charset="0"/>
              </a:rPr>
              <a:t>Kapanewon</a:t>
            </a:r>
            <a:r>
              <a:rPr lang="en-ID" dirty="0" smtClean="0">
                <a:latin typeface="Cambria" panose="02040503050406030204" pitchFamily="18" charset="0"/>
                <a:ea typeface="Cambria" panose="02040503050406030204" pitchFamily="18" charset="0"/>
              </a:rPr>
              <a:t> </a:t>
            </a:r>
            <a:r>
              <a:rPr lang="en-ID" dirty="0" err="1" smtClean="0">
                <a:latin typeface="Cambria" panose="02040503050406030204" pitchFamily="18" charset="0"/>
                <a:ea typeface="Cambria" panose="02040503050406030204" pitchFamily="18" charset="0"/>
              </a:rPr>
              <a:t>Wonosari</a:t>
            </a:r>
            <a:r>
              <a:rPr lang="en-ID" dirty="0" smtClean="0">
                <a:latin typeface="Cambria" panose="02040503050406030204" pitchFamily="18" charset="0"/>
                <a:ea typeface="Cambria" panose="02040503050406030204" pitchFamily="18" charset="0"/>
              </a:rPr>
              <a:t>, </a:t>
            </a:r>
            <a:r>
              <a:rPr lang="en-ID" dirty="0" err="1" smtClean="0">
                <a:latin typeface="Cambria" panose="02040503050406030204" pitchFamily="18" charset="0"/>
                <a:ea typeface="Cambria" panose="02040503050406030204" pitchFamily="18" charset="0"/>
              </a:rPr>
              <a:t>Kabupaten</a:t>
            </a:r>
            <a:r>
              <a:rPr lang="en-ID" dirty="0" smtClean="0">
                <a:latin typeface="Cambria" panose="02040503050406030204" pitchFamily="18" charset="0"/>
                <a:ea typeface="Cambria" panose="02040503050406030204" pitchFamily="18" charset="0"/>
              </a:rPr>
              <a:t> </a:t>
            </a:r>
            <a:r>
              <a:rPr lang="en-ID" dirty="0" err="1">
                <a:latin typeface="Cambria" panose="02040503050406030204" pitchFamily="18" charset="0"/>
                <a:ea typeface="Cambria" panose="02040503050406030204" pitchFamily="18" charset="0"/>
              </a:rPr>
              <a:t>Gunungkidul</a:t>
            </a:r>
            <a:r>
              <a:rPr lang="en-ID" dirty="0">
                <a:latin typeface="Cambria" panose="02040503050406030204" pitchFamily="18" charset="0"/>
                <a:ea typeface="Cambria" panose="02040503050406030204" pitchFamily="18" charset="0"/>
              </a:rPr>
              <a:t>, </a:t>
            </a:r>
            <a:r>
              <a:rPr lang="en-ID" dirty="0" err="1">
                <a:latin typeface="Cambria" panose="02040503050406030204" pitchFamily="18" charset="0"/>
                <a:ea typeface="Cambria" panose="02040503050406030204" pitchFamily="18" charset="0"/>
              </a:rPr>
              <a:t>dengan</a:t>
            </a:r>
            <a:r>
              <a:rPr lang="en-ID" dirty="0">
                <a:latin typeface="Cambria" panose="02040503050406030204" pitchFamily="18" charset="0"/>
                <a:ea typeface="Cambria" panose="02040503050406030204" pitchFamily="18" charset="0"/>
              </a:rPr>
              <a:t> </a:t>
            </a:r>
            <a:r>
              <a:rPr lang="en-ID" dirty="0" err="1">
                <a:latin typeface="Cambria" panose="02040503050406030204" pitchFamily="18" charset="0"/>
                <a:ea typeface="Cambria" panose="02040503050406030204" pitchFamily="18" charset="0"/>
              </a:rPr>
              <a:t>luas</a:t>
            </a:r>
            <a:r>
              <a:rPr lang="en-ID" dirty="0">
                <a:latin typeface="Cambria" panose="02040503050406030204" pitchFamily="18" charset="0"/>
                <a:ea typeface="Cambria" panose="02040503050406030204" pitchFamily="18" charset="0"/>
              </a:rPr>
              <a:t> </a:t>
            </a:r>
            <a:r>
              <a:rPr lang="id-ID" dirty="0">
                <a:latin typeface="Cambria" panose="02040503050406030204" pitchFamily="18" charset="0"/>
                <a:ea typeface="Cambria" panose="02040503050406030204" pitchFamily="18" charset="0"/>
              </a:rPr>
              <a:t>600,525 </a:t>
            </a:r>
            <a:r>
              <a:rPr lang="id-ID" dirty="0" smtClean="0">
                <a:latin typeface="Cambria" panose="02040503050406030204" pitchFamily="18" charset="0"/>
                <a:ea typeface="Cambria" panose="02040503050406030204" pitchFamily="18" charset="0"/>
              </a:rPr>
              <a:t>H</a:t>
            </a:r>
            <a:r>
              <a:rPr lang="en-US" dirty="0" smtClean="0">
                <a:latin typeface="Cambria" panose="02040503050406030204" pitchFamily="18" charset="0"/>
                <a:ea typeface="Cambria" panose="02040503050406030204" pitchFamily="18" charset="0"/>
              </a:rPr>
              <a:t>a.</a:t>
            </a:r>
            <a:r>
              <a:rPr lang="en-ID" dirty="0" smtClean="0">
                <a:latin typeface="Cambria" panose="02040503050406030204" pitchFamily="18" charset="0"/>
                <a:ea typeface="Cambria" panose="02040503050406030204" pitchFamily="18" charset="0"/>
              </a:rPr>
              <a:t> </a:t>
            </a:r>
            <a:r>
              <a:rPr lang="en-ID" dirty="0" err="1" smtClean="0">
                <a:latin typeface="Cambria" panose="02040503050406030204" pitchFamily="18" charset="0"/>
                <a:ea typeface="Cambria" panose="02040503050406030204" pitchFamily="18" charset="0"/>
              </a:rPr>
              <a:t>Kalurahan</a:t>
            </a:r>
            <a:r>
              <a:rPr lang="en-ID" dirty="0" smtClean="0">
                <a:latin typeface="Cambria" panose="02040503050406030204" pitchFamily="18" charset="0"/>
                <a:ea typeface="Cambria" panose="02040503050406030204" pitchFamily="18" charset="0"/>
              </a:rPr>
              <a:t> </a:t>
            </a:r>
            <a:r>
              <a:rPr lang="en-ID" dirty="0" err="1" smtClean="0">
                <a:latin typeface="Cambria" panose="02040503050406030204" pitchFamily="18" charset="0"/>
                <a:ea typeface="Cambria" panose="02040503050406030204" pitchFamily="18" charset="0"/>
              </a:rPr>
              <a:t>Gari</a:t>
            </a:r>
            <a:r>
              <a:rPr lang="en-ID" dirty="0" smtClean="0">
                <a:latin typeface="Cambria" panose="02040503050406030204" pitchFamily="18" charset="0"/>
                <a:ea typeface="Cambria" panose="02040503050406030204" pitchFamily="18" charset="0"/>
              </a:rPr>
              <a:t> </a:t>
            </a:r>
            <a:r>
              <a:rPr lang="en-ID" dirty="0" err="1" smtClean="0">
                <a:latin typeface="Cambria" panose="02040503050406030204" pitchFamily="18" charset="0"/>
                <a:ea typeface="Cambria" panose="02040503050406030204" pitchFamily="18" charset="0"/>
              </a:rPr>
              <a:t>terbagi</a:t>
            </a:r>
            <a:r>
              <a:rPr lang="en-ID" dirty="0" smtClean="0">
                <a:latin typeface="Cambria" panose="02040503050406030204" pitchFamily="18" charset="0"/>
                <a:ea typeface="Cambria" panose="02040503050406030204" pitchFamily="18" charset="0"/>
              </a:rPr>
              <a:t> </a:t>
            </a:r>
            <a:r>
              <a:rPr lang="en-ID" dirty="0" err="1">
                <a:latin typeface="Cambria" panose="02040503050406030204" pitchFamily="18" charset="0"/>
                <a:ea typeface="Cambria" panose="02040503050406030204" pitchFamily="18" charset="0"/>
              </a:rPr>
              <a:t>dalam</a:t>
            </a:r>
            <a:r>
              <a:rPr lang="en-ID" dirty="0">
                <a:latin typeface="Cambria" panose="02040503050406030204" pitchFamily="18" charset="0"/>
                <a:ea typeface="Cambria" panose="02040503050406030204" pitchFamily="18" charset="0"/>
              </a:rPr>
              <a:t> </a:t>
            </a:r>
            <a:r>
              <a:rPr lang="en-ID" dirty="0" smtClean="0">
                <a:latin typeface="Cambria" panose="02040503050406030204" pitchFamily="18" charset="0"/>
                <a:ea typeface="Cambria" panose="02040503050406030204" pitchFamily="18" charset="0"/>
              </a:rPr>
              <a:t>9 (Sembilan) </a:t>
            </a:r>
            <a:r>
              <a:rPr lang="en-ID" dirty="0" err="1" smtClean="0">
                <a:latin typeface="Cambria" panose="02040503050406030204" pitchFamily="18" charset="0"/>
                <a:ea typeface="Cambria" panose="02040503050406030204" pitchFamily="18" charset="0"/>
              </a:rPr>
              <a:t>padukuhan</a:t>
            </a:r>
            <a:r>
              <a:rPr lang="en-ID" dirty="0" smtClean="0">
                <a:latin typeface="Cambria" panose="02040503050406030204" pitchFamily="18" charset="0"/>
                <a:ea typeface="Cambria" panose="02040503050406030204" pitchFamily="18" charset="0"/>
              </a:rPr>
              <a:t>.</a:t>
            </a:r>
          </a:p>
          <a:p>
            <a:pPr algn="just"/>
            <a:endParaRPr lang="en-ID" dirty="0">
              <a:latin typeface="Cambria" panose="02040503050406030204" pitchFamily="18" charset="0"/>
              <a:ea typeface="Cambria" panose="02040503050406030204" pitchFamily="18" charset="0"/>
            </a:endParaRPr>
          </a:p>
          <a:p>
            <a:pPr algn="just"/>
            <a:r>
              <a:rPr lang="id-ID" dirty="0">
                <a:latin typeface="Cambria" panose="02040503050406030204" pitchFamily="18" charset="0"/>
                <a:ea typeface="Cambria" panose="02040503050406030204" pitchFamily="18" charset="0"/>
              </a:rPr>
              <a:t>Kalurahan Gari merupakan Kalurahan yang terletak di Kapanewon Wonosari, Kabupaten Gunungkidul, Daerah Istimewa Yogyakarta. Secara administratif Kalurahan Gari berbatasan dengan beberapa wilayah, dari sebelah Utara berbatasan dengan Kalurahan Kedungkeris, Kapanewon Ngliar. Sebelah Timur berbatasan dengan Kalurahan Karang Tengah, Kapanewon Wonosari. Sebelah Selatan berbatasan dengan Kalurahan Piyaman, Kapanewon Wonosari dan dari sebelah Barat berbatasan dengan Kalurahan Gading, Kapanewon Playen</a:t>
            </a:r>
            <a:r>
              <a:rPr lang="id-ID" dirty="0" smtClean="0">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848350" y="516582"/>
            <a:ext cx="5943045" cy="5956041"/>
          </a:xfrm>
          <a:prstGeom prst="rect">
            <a:avLst/>
          </a:prstGeom>
        </p:spPr>
      </p:pic>
    </p:spTree>
    <p:extLst>
      <p:ext uri="{BB962C8B-B14F-4D97-AF65-F5344CB8AC3E}">
        <p14:creationId xmlns:p14="http://schemas.microsoft.com/office/powerpoint/2010/main" val="3978433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3709" y="784416"/>
            <a:ext cx="8380584" cy="5768783"/>
          </a:xfrm>
          <a:prstGeom prst="rect">
            <a:avLst/>
          </a:prstGeom>
        </p:spPr>
      </p:pic>
      <p:sp>
        <p:nvSpPr>
          <p:cNvPr id="6" name="TextBox 5">
            <a:extLst>
              <a:ext uri="{FF2B5EF4-FFF2-40B4-BE49-F238E27FC236}">
                <a16:creationId xmlns:a16="http://schemas.microsoft.com/office/drawing/2014/main" id="{70AF54E0-76EC-41A2-9028-A2516899DF86}"/>
              </a:ext>
            </a:extLst>
          </p:cNvPr>
          <p:cNvSpPr txBox="1"/>
          <p:nvPr/>
        </p:nvSpPr>
        <p:spPr>
          <a:xfrm>
            <a:off x="235527" y="134163"/>
            <a:ext cx="3491345" cy="461665"/>
          </a:xfrm>
          <a:prstGeom prst="rect">
            <a:avLst/>
          </a:prstGeom>
          <a:noFill/>
        </p:spPr>
        <p:txBody>
          <a:bodyPr wrap="square" rtlCol="0">
            <a:spAutoFit/>
          </a:bodyPr>
          <a:lstStyle/>
          <a:p>
            <a:r>
              <a:rPr lang="en-US" sz="2400" b="1" u="sng" dirty="0" smtClean="0"/>
              <a:t>Peta </a:t>
            </a:r>
            <a:r>
              <a:rPr lang="en-US" sz="2400" b="1" u="sng" dirty="0" err="1" smtClean="0"/>
              <a:t>Gunungkidul</a:t>
            </a:r>
            <a:endParaRPr lang="en-ID" sz="2400" b="1" u="sng" dirty="0"/>
          </a:p>
        </p:txBody>
      </p:sp>
    </p:spTree>
    <p:extLst>
      <p:ext uri="{BB962C8B-B14F-4D97-AF65-F5344CB8AC3E}">
        <p14:creationId xmlns:p14="http://schemas.microsoft.com/office/powerpoint/2010/main" val="440002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77042" y="220879"/>
            <a:ext cx="6373885" cy="6373885"/>
          </a:xfrm>
          <a:prstGeom prst="rect">
            <a:avLst/>
          </a:prstGeom>
        </p:spPr>
      </p:pic>
      <p:pic>
        <p:nvPicPr>
          <p:cNvPr id="3" name="Picture 2"/>
          <p:cNvPicPr>
            <a:picLocks noChangeAspect="1"/>
          </p:cNvPicPr>
          <p:nvPr/>
        </p:nvPicPr>
        <p:blipFill>
          <a:blip r:embed="rId3"/>
          <a:stretch>
            <a:fillRect/>
          </a:stretch>
        </p:blipFill>
        <p:spPr>
          <a:xfrm>
            <a:off x="0" y="113302"/>
            <a:ext cx="3584759" cy="646232"/>
          </a:xfrm>
          <a:prstGeom prst="rect">
            <a:avLst/>
          </a:prstGeom>
        </p:spPr>
      </p:pic>
    </p:spTree>
    <p:extLst>
      <p:ext uri="{BB962C8B-B14F-4D97-AF65-F5344CB8AC3E}">
        <p14:creationId xmlns:p14="http://schemas.microsoft.com/office/powerpoint/2010/main" val="2167659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9163" y="768927"/>
            <a:ext cx="4961660" cy="5292437"/>
          </a:xfrm>
          <a:prstGeom prst="rect">
            <a:avLst/>
          </a:prstGeom>
        </p:spPr>
      </p:pic>
      <p:sp>
        <p:nvSpPr>
          <p:cNvPr id="4" name="TextBox 3">
            <a:extLst>
              <a:ext uri="{FF2B5EF4-FFF2-40B4-BE49-F238E27FC236}">
                <a16:creationId xmlns:a16="http://schemas.microsoft.com/office/drawing/2014/main" id="{70AF54E0-76EC-41A2-9028-A2516899DF86}"/>
              </a:ext>
            </a:extLst>
          </p:cNvPr>
          <p:cNvSpPr txBox="1"/>
          <p:nvPr/>
        </p:nvSpPr>
        <p:spPr>
          <a:xfrm>
            <a:off x="235527" y="134163"/>
            <a:ext cx="3740728" cy="461665"/>
          </a:xfrm>
          <a:prstGeom prst="rect">
            <a:avLst/>
          </a:prstGeom>
          <a:noFill/>
        </p:spPr>
        <p:txBody>
          <a:bodyPr wrap="square" rtlCol="0">
            <a:spAutoFit/>
          </a:bodyPr>
          <a:lstStyle/>
          <a:p>
            <a:r>
              <a:rPr lang="en-US" sz="2400" b="1" u="sng" dirty="0" smtClean="0"/>
              <a:t>Peta </a:t>
            </a:r>
            <a:r>
              <a:rPr lang="en-US" sz="2400" b="1" u="sng" dirty="0" err="1" smtClean="0"/>
              <a:t>Kapanewon</a:t>
            </a:r>
            <a:r>
              <a:rPr lang="en-US" sz="2400" b="1" u="sng" dirty="0" smtClean="0"/>
              <a:t> </a:t>
            </a:r>
            <a:r>
              <a:rPr lang="en-US" sz="2400" b="1" u="sng" dirty="0" err="1" smtClean="0"/>
              <a:t>Wonosari</a:t>
            </a:r>
            <a:endParaRPr lang="en-ID" sz="2400" b="1" u="sng" dirty="0"/>
          </a:p>
        </p:txBody>
      </p:sp>
    </p:spTree>
    <p:extLst>
      <p:ext uri="{BB962C8B-B14F-4D97-AF65-F5344CB8AC3E}">
        <p14:creationId xmlns:p14="http://schemas.microsoft.com/office/powerpoint/2010/main" val="3465767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7ACF71-7601-4EEA-9340-985A8E29A5BB}"/>
              </a:ext>
            </a:extLst>
          </p:cNvPr>
          <p:cNvGrpSpPr/>
          <p:nvPr/>
        </p:nvGrpSpPr>
        <p:grpSpPr>
          <a:xfrm>
            <a:off x="-35783" y="0"/>
            <a:ext cx="12263564" cy="6858000"/>
            <a:chOff x="-35783" y="0"/>
            <a:chExt cx="12263564" cy="6858000"/>
          </a:xfrm>
        </p:grpSpPr>
        <p:pic>
          <p:nvPicPr>
            <p:cNvPr id="3" name="Picture 2">
              <a:extLst>
                <a:ext uri="{FF2B5EF4-FFF2-40B4-BE49-F238E27FC236}">
                  <a16:creationId xmlns:a16="http://schemas.microsoft.com/office/drawing/2014/main" id="{5D6E6EF4-79AF-4C84-8DD0-6E3663330F2F}"/>
                </a:ext>
              </a:extLst>
            </p:cNvPr>
            <p:cNvPicPr>
              <a:picLocks noChangeAspect="1"/>
            </p:cNvPicPr>
            <p:nvPr/>
          </p:nvPicPr>
          <p:blipFill rotWithShape="1">
            <a:blip r:embed="rId2">
              <a:alphaModFix amt="70000"/>
              <a:extLst>
                <a:ext uri="{28A0092B-C50C-407E-A947-70E740481C1C}">
                  <a14:useLocalDpi xmlns:a14="http://schemas.microsoft.com/office/drawing/2010/main"/>
                </a:ext>
              </a:extLst>
            </a:blip>
            <a:srcRect l="-1" r="-1"/>
            <a:stretch/>
          </p:blipFill>
          <p:spPr>
            <a:xfrm>
              <a:off x="-35783" y="0"/>
              <a:ext cx="12227781" cy="6858000"/>
            </a:xfrm>
            <a:prstGeom prst="rect">
              <a:avLst/>
            </a:prstGeom>
          </p:spPr>
        </p:pic>
        <p:pic>
          <p:nvPicPr>
            <p:cNvPr id="4" name="Picture 3">
              <a:extLst>
                <a:ext uri="{FF2B5EF4-FFF2-40B4-BE49-F238E27FC236}">
                  <a16:creationId xmlns:a16="http://schemas.microsoft.com/office/drawing/2014/main" id="{E2CD991F-EEE8-4C8E-B502-7BDEBBFCBEDA}"/>
                </a:ext>
              </a:extLst>
            </p:cNvPr>
            <p:cNvPicPr>
              <a:picLocks noChangeAspect="1"/>
            </p:cNvPicPr>
            <p:nvPr/>
          </p:nvPicPr>
          <p:blipFill rotWithShape="1">
            <a:blip r:embed="rId3">
              <a:alphaModFix/>
              <a:extLst>
                <a:ext uri="{28A0092B-C50C-407E-A947-70E740481C1C}">
                  <a14:useLocalDpi xmlns:a14="http://schemas.microsoft.com/office/drawing/2010/main"/>
                </a:ext>
              </a:extLst>
            </a:blip>
            <a:srcRect b="37151"/>
            <a:stretch/>
          </p:blipFill>
          <p:spPr>
            <a:xfrm>
              <a:off x="0" y="6343915"/>
              <a:ext cx="12227781" cy="514085"/>
            </a:xfrm>
            <a:prstGeom prst="rect">
              <a:avLst/>
            </a:prstGeom>
          </p:spPr>
        </p:pic>
      </p:grpSp>
      <p:sp>
        <p:nvSpPr>
          <p:cNvPr id="6" name="Rectangle 5">
            <a:extLst>
              <a:ext uri="{FF2B5EF4-FFF2-40B4-BE49-F238E27FC236}">
                <a16:creationId xmlns:a16="http://schemas.microsoft.com/office/drawing/2014/main" id="{814B6F36-BE89-476A-8A73-C10407320F92}"/>
              </a:ext>
            </a:extLst>
          </p:cNvPr>
          <p:cNvSpPr/>
          <p:nvPr/>
        </p:nvSpPr>
        <p:spPr>
          <a:xfrm>
            <a:off x="3731221" y="2702278"/>
            <a:ext cx="4960012" cy="1077218"/>
          </a:xfrm>
          <a:prstGeom prst="rect">
            <a:avLst/>
          </a:prstGeom>
        </p:spPr>
        <p:txBody>
          <a:bodyPr wrap="none">
            <a:spAutoFit/>
          </a:bodyPr>
          <a:lstStyle/>
          <a:p>
            <a:pPr>
              <a:lnSpc>
                <a:spcPct val="200000"/>
              </a:lnSpc>
            </a:pPr>
            <a:r>
              <a:rPr lang="en-US" sz="3200" b="1" u="sng" dirty="0"/>
              <a:t>2</a:t>
            </a:r>
            <a:r>
              <a:rPr lang="en-US" sz="3200" b="1" u="sng" dirty="0" smtClean="0"/>
              <a:t>. </a:t>
            </a:r>
            <a:r>
              <a:rPr lang="en-US" sz="3200" b="1" u="sng" dirty="0"/>
              <a:t>ANALISIS KEBENCANAAN </a:t>
            </a:r>
            <a:endParaRPr lang="en-ID" sz="3200" b="1" u="sng" dirty="0"/>
          </a:p>
        </p:txBody>
      </p:sp>
    </p:spTree>
    <p:extLst>
      <p:ext uri="{BB962C8B-B14F-4D97-AF65-F5344CB8AC3E}">
        <p14:creationId xmlns:p14="http://schemas.microsoft.com/office/powerpoint/2010/main" val="4045429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33AAF7-A42C-4262-BB5A-04D1FDE9CBE9}"/>
              </a:ext>
            </a:extLst>
          </p:cNvPr>
          <p:cNvSpPr/>
          <p:nvPr/>
        </p:nvSpPr>
        <p:spPr>
          <a:xfrm>
            <a:off x="485776" y="1514196"/>
            <a:ext cx="5238750" cy="2308324"/>
          </a:xfrm>
          <a:prstGeom prst="rect">
            <a:avLst/>
          </a:prstGeom>
        </p:spPr>
        <p:txBody>
          <a:bodyPr wrap="square">
            <a:spAutoFit/>
          </a:bodyPr>
          <a:lstStyle/>
          <a:p>
            <a:pPr algn="just"/>
            <a:r>
              <a:rPr lang="en-ID" dirty="0" err="1" smtClean="0">
                <a:solidFill>
                  <a:srgbClr val="000000"/>
                </a:solidFill>
                <a:latin typeface="Arial" panose="020B0604020202020204" pitchFamily="34" charset="0"/>
                <a:ea typeface="Calibri" panose="020F0502020204030204" pitchFamily="34" charset="0"/>
              </a:rPr>
              <a:t>Kalurahan</a:t>
            </a:r>
            <a:r>
              <a:rPr lang="en-ID" dirty="0" smtClean="0">
                <a:solidFill>
                  <a:srgbClr val="000000"/>
                </a:solidFill>
                <a:latin typeface="Arial" panose="020B0604020202020204" pitchFamily="34" charset="0"/>
                <a:ea typeface="Calibri" panose="020F0502020204030204" pitchFamily="34" charset="0"/>
              </a:rPr>
              <a:t> </a:t>
            </a:r>
            <a:r>
              <a:rPr lang="en-ID" dirty="0" err="1" smtClean="0">
                <a:solidFill>
                  <a:srgbClr val="000000"/>
                </a:solidFill>
                <a:latin typeface="Arial" panose="020B0604020202020204" pitchFamily="34" charset="0"/>
                <a:ea typeface="Calibri" panose="020F0502020204030204" pitchFamily="34" charset="0"/>
              </a:rPr>
              <a:t>Gari</a:t>
            </a:r>
            <a:r>
              <a:rPr lang="en-ID" dirty="0" smtClean="0">
                <a:solidFill>
                  <a:srgbClr val="000000"/>
                </a:solidFill>
                <a:latin typeface="Arial" panose="020B0604020202020204" pitchFamily="34" charset="0"/>
                <a:ea typeface="Calibri" panose="020F0502020204030204" pitchFamily="34" charset="0"/>
              </a:rPr>
              <a:t> </a:t>
            </a:r>
            <a:r>
              <a:rPr lang="en-ID" dirty="0" err="1" smtClean="0">
                <a:solidFill>
                  <a:srgbClr val="000000"/>
                </a:solidFill>
                <a:latin typeface="Arial" panose="020B0604020202020204" pitchFamily="34" charset="0"/>
                <a:ea typeface="Calibri" panose="020F0502020204030204" pitchFamily="34" charset="0"/>
              </a:rPr>
              <a:t>merupakan</a:t>
            </a:r>
            <a:r>
              <a:rPr lang="en-ID" dirty="0" smtClean="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daerah</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perbukitan</a:t>
            </a:r>
            <a:r>
              <a:rPr lang="en-ID" dirty="0">
                <a:solidFill>
                  <a:srgbClr val="000000"/>
                </a:solidFill>
                <a:latin typeface="Arial" panose="020B0604020202020204" pitchFamily="34" charset="0"/>
                <a:ea typeface="Calibri" panose="020F0502020204030204" pitchFamily="34" charset="0"/>
              </a:rPr>
              <a:t> karst yang </a:t>
            </a:r>
            <a:r>
              <a:rPr lang="en-ID" dirty="0" err="1">
                <a:solidFill>
                  <a:srgbClr val="000000"/>
                </a:solidFill>
                <a:latin typeface="Arial" panose="020B0604020202020204" pitchFamily="34" charset="0"/>
                <a:ea typeface="Calibri" panose="020F0502020204030204" pitchFamily="34" charset="0"/>
              </a:rPr>
              <a:t>tersusun</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dari</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berbagai</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macam</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jenis</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batugamping</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Formasi</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Wonosari</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merupakan</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bagian</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kerak</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kontinen</a:t>
            </a:r>
            <a:r>
              <a:rPr lang="en-ID" dirty="0">
                <a:solidFill>
                  <a:srgbClr val="000000"/>
                </a:solidFill>
                <a:latin typeface="Arial" panose="020B0604020202020204" pitchFamily="34" charset="0"/>
                <a:ea typeface="Calibri" panose="020F0502020204030204" pitchFamily="34" charset="0"/>
              </a:rPr>
              <a:t> Eurasia (</a:t>
            </a:r>
            <a:r>
              <a:rPr lang="en-ID" i="1" dirty="0">
                <a:solidFill>
                  <a:srgbClr val="000000"/>
                </a:solidFill>
                <a:latin typeface="Arial" panose="020B0604020202020204" pitchFamily="34" charset="0"/>
                <a:ea typeface="Calibri" panose="020F0502020204030204" pitchFamily="34" charset="0"/>
              </a:rPr>
              <a:t>Eurasia Plate</a:t>
            </a:r>
            <a:r>
              <a:rPr lang="en-ID" dirty="0">
                <a:solidFill>
                  <a:srgbClr val="000000"/>
                </a:solidFill>
                <a:latin typeface="Arial" panose="020B0604020202020204" pitchFamily="34" charset="0"/>
                <a:ea typeface="Calibri" panose="020F0502020204030204" pitchFamily="34" charset="0"/>
              </a:rPr>
              <a:t>) yang </a:t>
            </a:r>
            <a:r>
              <a:rPr lang="en-ID" dirty="0" err="1">
                <a:solidFill>
                  <a:srgbClr val="000000"/>
                </a:solidFill>
                <a:latin typeface="Arial" panose="020B0604020202020204" pitchFamily="34" charset="0"/>
                <a:ea typeface="Calibri" panose="020F0502020204030204" pitchFamily="34" charset="0"/>
              </a:rPr>
              <a:t>berdekatan</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dengan</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batas</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penunjaman</a:t>
            </a:r>
            <a:r>
              <a:rPr lang="en-ID" dirty="0">
                <a:solidFill>
                  <a:srgbClr val="000000"/>
                </a:solidFill>
                <a:latin typeface="Arial" panose="020B0604020202020204" pitchFamily="34" charset="0"/>
                <a:ea typeface="Calibri" panose="020F0502020204030204" pitchFamily="34" charset="0"/>
              </a:rPr>
              <a:t> (</a:t>
            </a:r>
            <a:r>
              <a:rPr lang="en-ID" i="1" dirty="0">
                <a:solidFill>
                  <a:srgbClr val="000000"/>
                </a:solidFill>
                <a:latin typeface="Arial" panose="020B0604020202020204" pitchFamily="34" charset="0"/>
                <a:ea typeface="Calibri" panose="020F0502020204030204" pitchFamily="34" charset="0"/>
              </a:rPr>
              <a:t>subduction zona</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dengan</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kerak</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lautan</a:t>
            </a:r>
            <a:r>
              <a:rPr lang="en-ID" dirty="0">
                <a:solidFill>
                  <a:srgbClr val="000000"/>
                </a:solidFill>
                <a:latin typeface="Arial" panose="020B0604020202020204" pitchFamily="34" charset="0"/>
                <a:ea typeface="Calibri" panose="020F0502020204030204" pitchFamily="34" charset="0"/>
              </a:rPr>
              <a:t> (</a:t>
            </a:r>
            <a:r>
              <a:rPr lang="en-ID" i="1" dirty="0">
                <a:solidFill>
                  <a:srgbClr val="000000"/>
                </a:solidFill>
                <a:latin typeface="Arial" panose="020B0604020202020204" pitchFamily="34" charset="0"/>
                <a:ea typeface="Calibri" panose="020F0502020204030204" pitchFamily="34" charset="0"/>
              </a:rPr>
              <a:t>Australia Plate</a:t>
            </a:r>
            <a:r>
              <a:rPr lang="en-ID" dirty="0">
                <a:solidFill>
                  <a:srgbClr val="000000"/>
                </a:solidFill>
                <a:latin typeface="Arial" panose="020B0604020202020204" pitchFamily="34" charset="0"/>
                <a:ea typeface="Calibri" panose="020F0502020204030204" pitchFamily="34" charset="0"/>
              </a:rPr>
              <a:t>), yang </a:t>
            </a:r>
            <a:r>
              <a:rPr lang="en-ID" dirty="0" err="1">
                <a:solidFill>
                  <a:srgbClr val="000000"/>
                </a:solidFill>
                <a:latin typeface="Arial" panose="020B0604020202020204" pitchFamily="34" charset="0"/>
                <a:ea typeface="Calibri" panose="020F0502020204030204" pitchFamily="34" charset="0"/>
              </a:rPr>
              <a:t>kita</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kenal</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dengan</a:t>
            </a:r>
            <a:r>
              <a:rPr lang="en-ID" dirty="0">
                <a:solidFill>
                  <a:srgbClr val="000000"/>
                </a:solidFill>
                <a:latin typeface="Arial" panose="020B0604020202020204" pitchFamily="34" charset="0"/>
                <a:ea typeface="Calibri" panose="020F0502020204030204" pitchFamily="34" charset="0"/>
              </a:rPr>
              <a:t> zona mega thrust </a:t>
            </a:r>
            <a:r>
              <a:rPr lang="en-ID" dirty="0" err="1">
                <a:solidFill>
                  <a:srgbClr val="000000"/>
                </a:solidFill>
                <a:latin typeface="Arial" panose="020B0604020202020204" pitchFamily="34" charset="0"/>
                <a:ea typeface="Calibri" panose="020F0502020204030204" pitchFamily="34" charset="0"/>
              </a:rPr>
              <a:t>Jawa</a:t>
            </a:r>
            <a:r>
              <a:rPr lang="en-ID" dirty="0">
                <a:solidFill>
                  <a:srgbClr val="000000"/>
                </a:solidFill>
                <a:latin typeface="Arial" panose="020B0604020202020204" pitchFamily="34" charset="0"/>
                <a:ea typeface="Calibri" panose="020F0502020204030204" pitchFamily="34" charset="0"/>
              </a:rPr>
              <a:t>. </a:t>
            </a:r>
            <a:endParaRPr lang="en-ID" dirty="0"/>
          </a:p>
        </p:txBody>
      </p:sp>
      <p:sp>
        <p:nvSpPr>
          <p:cNvPr id="3" name="TextBox 2">
            <a:extLst>
              <a:ext uri="{FF2B5EF4-FFF2-40B4-BE49-F238E27FC236}">
                <a16:creationId xmlns:a16="http://schemas.microsoft.com/office/drawing/2014/main" id="{E4982666-F146-4582-A5F8-657766FC8453}"/>
              </a:ext>
            </a:extLst>
          </p:cNvPr>
          <p:cNvSpPr txBox="1"/>
          <p:nvPr/>
        </p:nvSpPr>
        <p:spPr>
          <a:xfrm>
            <a:off x="505778" y="219112"/>
            <a:ext cx="7181850" cy="707886"/>
          </a:xfrm>
          <a:prstGeom prst="rect">
            <a:avLst/>
          </a:prstGeom>
          <a:noFill/>
        </p:spPr>
        <p:txBody>
          <a:bodyPr wrap="square" rtlCol="0">
            <a:spAutoFit/>
          </a:bodyPr>
          <a:lstStyle/>
          <a:p>
            <a:r>
              <a:rPr lang="en-US" sz="4000" b="1" dirty="0"/>
              <a:t>POTENSI BENCANA (P)</a:t>
            </a:r>
            <a:endParaRPr lang="en-ID" sz="4000" b="1" dirty="0"/>
          </a:p>
        </p:txBody>
      </p:sp>
      <p:sp>
        <p:nvSpPr>
          <p:cNvPr id="4" name="Rectangle 3">
            <a:extLst>
              <a:ext uri="{FF2B5EF4-FFF2-40B4-BE49-F238E27FC236}">
                <a16:creationId xmlns:a16="http://schemas.microsoft.com/office/drawing/2014/main" id="{1F679EC1-9461-4254-B788-4EC6E2058DA2}"/>
              </a:ext>
            </a:extLst>
          </p:cNvPr>
          <p:cNvSpPr/>
          <p:nvPr/>
        </p:nvSpPr>
        <p:spPr>
          <a:xfrm>
            <a:off x="505778" y="3900806"/>
            <a:ext cx="5522912" cy="2031325"/>
          </a:xfrm>
          <a:prstGeom prst="rect">
            <a:avLst/>
          </a:prstGeom>
        </p:spPr>
        <p:txBody>
          <a:bodyPr wrap="square">
            <a:spAutoFit/>
          </a:bodyPr>
          <a:lstStyle/>
          <a:p>
            <a:pPr algn="just"/>
            <a:r>
              <a:rPr lang="en-ID" dirty="0">
                <a:solidFill>
                  <a:srgbClr val="000000"/>
                </a:solidFill>
                <a:latin typeface="Arial" panose="020B0604020202020204" pitchFamily="34" charset="0"/>
                <a:ea typeface="Calibri" panose="020F0502020204030204" pitchFamily="34" charset="0"/>
              </a:rPr>
              <a:t>Zona mega thrust </a:t>
            </a:r>
            <a:r>
              <a:rPr lang="en-ID" dirty="0" err="1">
                <a:solidFill>
                  <a:srgbClr val="000000"/>
                </a:solidFill>
                <a:latin typeface="Arial" panose="020B0604020202020204" pitchFamily="34" charset="0"/>
                <a:ea typeface="Calibri" panose="020F0502020204030204" pitchFamily="34" charset="0"/>
              </a:rPr>
              <a:t>Jawa</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dikenal</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dengan</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aktifitas</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kegempaan</a:t>
            </a:r>
            <a:r>
              <a:rPr lang="en-ID" dirty="0">
                <a:solidFill>
                  <a:srgbClr val="000000"/>
                </a:solidFill>
                <a:latin typeface="Arial" panose="020B0604020202020204" pitchFamily="34" charset="0"/>
                <a:ea typeface="Calibri" panose="020F0502020204030204" pitchFamily="34" charset="0"/>
              </a:rPr>
              <a:t> (</a:t>
            </a:r>
            <a:r>
              <a:rPr lang="en-ID" i="1" dirty="0" err="1">
                <a:solidFill>
                  <a:srgbClr val="000000"/>
                </a:solidFill>
                <a:latin typeface="Arial" panose="020B0604020202020204" pitchFamily="34" charset="0"/>
                <a:ea typeface="Calibri" panose="020F0502020204030204" pitchFamily="34" charset="0"/>
              </a:rPr>
              <a:t>seismisitas</a:t>
            </a:r>
            <a:r>
              <a:rPr lang="en-ID" dirty="0">
                <a:solidFill>
                  <a:srgbClr val="000000"/>
                </a:solidFill>
                <a:latin typeface="Arial" panose="020B0604020202020204" pitchFamily="34" charset="0"/>
                <a:ea typeface="Calibri" panose="020F0502020204030204" pitchFamily="34" charset="0"/>
              </a:rPr>
              <a:t>) yang </a:t>
            </a:r>
            <a:r>
              <a:rPr lang="en-ID" dirty="0" err="1">
                <a:solidFill>
                  <a:srgbClr val="000000"/>
                </a:solidFill>
                <a:latin typeface="Arial" panose="020B0604020202020204" pitchFamily="34" charset="0"/>
                <a:ea typeface="Calibri" panose="020F0502020204030204" pitchFamily="34" charset="0"/>
              </a:rPr>
              <a:t>tinggi</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dikarenakan</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pergerakan</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Lempeng</a:t>
            </a:r>
            <a:r>
              <a:rPr lang="en-ID" dirty="0">
                <a:solidFill>
                  <a:srgbClr val="000000"/>
                </a:solidFill>
                <a:latin typeface="Arial" panose="020B0604020202020204" pitchFamily="34" charset="0"/>
                <a:ea typeface="Calibri" panose="020F0502020204030204" pitchFamily="34" charset="0"/>
              </a:rPr>
              <a:t> Australia yang </a:t>
            </a:r>
            <a:r>
              <a:rPr lang="en-ID" dirty="0" err="1">
                <a:solidFill>
                  <a:srgbClr val="000000"/>
                </a:solidFill>
                <a:latin typeface="Arial" panose="020B0604020202020204" pitchFamily="34" charset="0"/>
                <a:ea typeface="Calibri" panose="020F0502020204030204" pitchFamily="34" charset="0"/>
              </a:rPr>
              <a:t>bergerak</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ke</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arah</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utara</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sekitar</a:t>
            </a:r>
            <a:r>
              <a:rPr lang="en-ID" dirty="0">
                <a:solidFill>
                  <a:srgbClr val="000000"/>
                </a:solidFill>
                <a:latin typeface="Arial" panose="020B0604020202020204" pitchFamily="34" charset="0"/>
                <a:ea typeface="Calibri" panose="020F0502020204030204" pitchFamily="34" charset="0"/>
              </a:rPr>
              <a:t> 7 cm /</a:t>
            </a:r>
            <a:r>
              <a:rPr lang="en-ID" dirty="0" err="1">
                <a:solidFill>
                  <a:srgbClr val="000000"/>
                </a:solidFill>
                <a:latin typeface="Arial" panose="020B0604020202020204" pitchFamily="34" charset="0"/>
                <a:ea typeface="Calibri" panose="020F0502020204030204" pitchFamily="34" charset="0"/>
              </a:rPr>
              <a:t>tahun</a:t>
            </a:r>
            <a:r>
              <a:rPr lang="en-ID" dirty="0">
                <a:solidFill>
                  <a:srgbClr val="000000"/>
                </a:solidFill>
                <a:latin typeface="Arial" panose="020B0604020202020204" pitchFamily="34" charset="0"/>
                <a:ea typeface="Calibri" panose="020F0502020204030204" pitchFamily="34" charset="0"/>
              </a:rPr>
              <a:t>.  Pada zona </a:t>
            </a:r>
            <a:r>
              <a:rPr lang="en-ID" i="1" dirty="0">
                <a:solidFill>
                  <a:srgbClr val="000000"/>
                </a:solidFill>
                <a:latin typeface="Arial" panose="020B0604020202020204" pitchFamily="34" charset="0"/>
                <a:ea typeface="Calibri" panose="020F0502020204030204" pitchFamily="34" charset="0"/>
              </a:rPr>
              <a:t>mega trust</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banyak</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terekam</a:t>
            </a:r>
            <a:r>
              <a:rPr lang="en-ID" dirty="0">
                <a:solidFill>
                  <a:srgbClr val="000000"/>
                </a:solidFill>
                <a:latin typeface="Arial" panose="020B0604020202020204" pitchFamily="34" charset="0"/>
                <a:ea typeface="Calibri" panose="020F0502020204030204" pitchFamily="34" charset="0"/>
              </a:rPr>
              <a:t> data </a:t>
            </a:r>
            <a:r>
              <a:rPr lang="en-ID" dirty="0" err="1">
                <a:solidFill>
                  <a:srgbClr val="000000"/>
                </a:solidFill>
                <a:latin typeface="Arial" panose="020B0604020202020204" pitchFamily="34" charset="0"/>
                <a:ea typeface="Calibri" panose="020F0502020204030204" pitchFamily="34" charset="0"/>
              </a:rPr>
              <a:t>data</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gempa</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tektonik</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dari</a:t>
            </a:r>
            <a:r>
              <a:rPr lang="en-ID" dirty="0">
                <a:solidFill>
                  <a:srgbClr val="000000"/>
                </a:solidFill>
                <a:latin typeface="Arial" panose="020B0604020202020204" pitchFamily="34" charset="0"/>
                <a:ea typeface="Calibri" panose="020F0502020204030204" pitchFamily="34" charset="0"/>
              </a:rPr>
              <a:t> yang </a:t>
            </a:r>
            <a:r>
              <a:rPr lang="en-ID" dirty="0" err="1">
                <a:solidFill>
                  <a:srgbClr val="000000"/>
                </a:solidFill>
                <a:latin typeface="Arial" panose="020B0604020202020204" pitchFamily="34" charset="0"/>
                <a:ea typeface="Calibri" panose="020F0502020204030204" pitchFamily="34" charset="0"/>
              </a:rPr>
              <a:t>berkedalaman</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dangkal</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hingga</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dalam</a:t>
            </a:r>
            <a:r>
              <a:rPr lang="en-ID" dirty="0">
                <a:solidFill>
                  <a:srgbClr val="000000"/>
                </a:solidFill>
                <a:latin typeface="Arial" panose="020B0604020202020204" pitchFamily="34" charset="0"/>
                <a:ea typeface="Calibri" panose="020F0502020204030204" pitchFamily="34" charset="0"/>
              </a:rPr>
              <a:t> (10 km </a:t>
            </a:r>
            <a:r>
              <a:rPr lang="en-ID" dirty="0" err="1">
                <a:solidFill>
                  <a:srgbClr val="000000"/>
                </a:solidFill>
                <a:latin typeface="Arial" panose="020B0604020202020204" pitchFamily="34" charset="0"/>
                <a:ea typeface="Calibri" panose="020F0502020204030204" pitchFamily="34" charset="0"/>
              </a:rPr>
              <a:t>hingga</a:t>
            </a:r>
            <a:r>
              <a:rPr lang="en-ID" dirty="0">
                <a:solidFill>
                  <a:srgbClr val="000000"/>
                </a:solidFill>
                <a:latin typeface="Arial" panose="020B0604020202020204" pitchFamily="34" charset="0"/>
                <a:ea typeface="Calibri" panose="020F0502020204030204" pitchFamily="34" charset="0"/>
              </a:rPr>
              <a:t> di </a:t>
            </a:r>
            <a:r>
              <a:rPr lang="en-ID" dirty="0" err="1">
                <a:solidFill>
                  <a:srgbClr val="000000"/>
                </a:solidFill>
                <a:latin typeface="Arial" panose="020B0604020202020204" pitchFamily="34" charset="0"/>
                <a:ea typeface="Calibri" panose="020F0502020204030204" pitchFamily="34" charset="0"/>
              </a:rPr>
              <a:t>atas</a:t>
            </a:r>
            <a:r>
              <a:rPr lang="en-ID" dirty="0">
                <a:solidFill>
                  <a:srgbClr val="000000"/>
                </a:solidFill>
                <a:latin typeface="Arial" panose="020B0604020202020204" pitchFamily="34" charset="0"/>
                <a:ea typeface="Calibri" panose="020F0502020204030204" pitchFamily="34" charset="0"/>
              </a:rPr>
              <a:t> 100 km).</a:t>
            </a:r>
            <a:endParaRPr lang="en-ID" dirty="0"/>
          </a:p>
        </p:txBody>
      </p:sp>
      <p:pic>
        <p:nvPicPr>
          <p:cNvPr id="5" name="Picture 4">
            <a:extLst>
              <a:ext uri="{FF2B5EF4-FFF2-40B4-BE49-F238E27FC236}">
                <a16:creationId xmlns:a16="http://schemas.microsoft.com/office/drawing/2014/main" id="{C035CF46-3857-46B1-8656-2312FACC18A3}"/>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87477" y="509905"/>
            <a:ext cx="5198745" cy="2447290"/>
          </a:xfrm>
          <a:prstGeom prst="rect">
            <a:avLst/>
          </a:prstGeom>
          <a:noFill/>
          <a:ln>
            <a:noFill/>
          </a:ln>
        </p:spPr>
      </p:pic>
      <p:pic>
        <p:nvPicPr>
          <p:cNvPr id="6" name="Picture 5">
            <a:extLst>
              <a:ext uri="{FF2B5EF4-FFF2-40B4-BE49-F238E27FC236}">
                <a16:creationId xmlns:a16="http://schemas.microsoft.com/office/drawing/2014/main" id="{1021435D-3F9C-47AD-A7C5-D0CB669ADFAC}"/>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30327" y="3900806"/>
            <a:ext cx="5188585" cy="2452370"/>
          </a:xfrm>
          <a:prstGeom prst="rect">
            <a:avLst/>
          </a:prstGeom>
          <a:noFill/>
          <a:ln>
            <a:noFill/>
          </a:ln>
        </p:spPr>
      </p:pic>
      <p:sp>
        <p:nvSpPr>
          <p:cNvPr id="7" name="Rectangle 6">
            <a:extLst>
              <a:ext uri="{FF2B5EF4-FFF2-40B4-BE49-F238E27FC236}">
                <a16:creationId xmlns:a16="http://schemas.microsoft.com/office/drawing/2014/main" id="{400134CC-AE08-4483-B66E-14C7EB335703}"/>
              </a:ext>
            </a:extLst>
          </p:cNvPr>
          <p:cNvSpPr/>
          <p:nvPr/>
        </p:nvSpPr>
        <p:spPr>
          <a:xfrm>
            <a:off x="6096000" y="2738810"/>
            <a:ext cx="6096000" cy="887422"/>
          </a:xfrm>
          <a:prstGeom prst="rect">
            <a:avLst/>
          </a:prstGeom>
        </p:spPr>
        <p:txBody>
          <a:bodyPr>
            <a:spAutoFit/>
          </a:bodyPr>
          <a:lstStyle/>
          <a:p>
            <a:pPr algn="ctr">
              <a:spcBef>
                <a:spcPts val="600"/>
              </a:spcBef>
              <a:spcAft>
                <a:spcPts val="600"/>
              </a:spcAft>
            </a:pPr>
            <a:r>
              <a:rPr lang="id-ID" dirty="0">
                <a:latin typeface="Arial" panose="020B0604020202020204" pitchFamily="34" charset="0"/>
                <a:ea typeface="Calibri" panose="020F0502020204030204" pitchFamily="34" charset="0"/>
                <a:cs typeface="Arial" panose="020B0604020202020204" pitchFamily="34" charset="0"/>
              </a:rPr>
              <a:t>Gambar</a:t>
            </a:r>
            <a:r>
              <a:rPr lang="en-US" dirty="0">
                <a:latin typeface="Arial" panose="020B0604020202020204" pitchFamily="34" charset="0"/>
                <a:ea typeface="Calibri" panose="020F0502020204030204" pitchFamily="34" charset="0"/>
                <a:cs typeface="Arial" panose="020B0604020202020204" pitchFamily="34" charset="0"/>
              </a:rPr>
              <a:t>:</a:t>
            </a:r>
            <a:r>
              <a:rPr lang="id-ID" dirty="0">
                <a:latin typeface="Arial" panose="020B0604020202020204" pitchFamily="34" charset="0"/>
                <a:ea typeface="Calibri" panose="020F0502020204030204" pitchFamily="34" charset="0"/>
                <a:cs typeface="Arial" panose="020B0604020202020204" pitchFamily="34" charset="0"/>
              </a:rPr>
              <a:t>Peta Sesar Aktif di Indonesia</a:t>
            </a:r>
            <a:endParaRPr lang="en-ID" i="1" dirty="0">
              <a:latin typeface="HelvLight"/>
              <a:ea typeface="Calibri" panose="020F0502020204030204" pitchFamily="34" charset="0"/>
              <a:cs typeface="Arial" panose="020B0604020202020204" pitchFamily="34" charset="0"/>
            </a:endParaRPr>
          </a:p>
          <a:p>
            <a:pPr algn="ctr">
              <a:lnSpc>
                <a:spcPct val="150000"/>
              </a:lnSpc>
              <a:spcBef>
                <a:spcPts val="600"/>
              </a:spcBef>
              <a:spcAft>
                <a:spcPts val="600"/>
              </a:spcAft>
            </a:pPr>
            <a:r>
              <a:rPr lang="id-ID" dirty="0">
                <a:latin typeface="Arial" panose="020B0604020202020204" pitchFamily="34" charset="0"/>
                <a:ea typeface="Calibri" panose="020F0502020204030204" pitchFamily="34" charset="0"/>
                <a:cs typeface="Arial" panose="020B0604020202020204" pitchFamily="34" charset="0"/>
              </a:rPr>
              <a:t>Sumber: Natawijaya, 2021</a:t>
            </a:r>
            <a:endParaRPr lang="en-ID" i="1" dirty="0">
              <a:latin typeface="HelvLight"/>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2CBFE6F-FF1C-4DA4-A6C9-7C40844D594C}"/>
              </a:ext>
            </a:extLst>
          </p:cNvPr>
          <p:cNvSpPr/>
          <p:nvPr/>
        </p:nvSpPr>
        <p:spPr>
          <a:xfrm>
            <a:off x="6430327" y="6035287"/>
            <a:ext cx="6096000" cy="887422"/>
          </a:xfrm>
          <a:prstGeom prst="rect">
            <a:avLst/>
          </a:prstGeom>
        </p:spPr>
        <p:txBody>
          <a:bodyPr>
            <a:spAutoFit/>
          </a:bodyPr>
          <a:lstStyle/>
          <a:p>
            <a:pPr algn="ctr">
              <a:spcBef>
                <a:spcPts val="600"/>
              </a:spcBef>
              <a:spcAft>
                <a:spcPts val="600"/>
              </a:spcAft>
            </a:pPr>
            <a:r>
              <a:rPr lang="id-ID" dirty="0">
                <a:latin typeface="Arial" panose="020B0604020202020204" pitchFamily="34" charset="0"/>
                <a:ea typeface="Calibri" panose="020F0502020204030204" pitchFamily="34" charset="0"/>
                <a:cs typeface="Arial" panose="020B0604020202020204" pitchFamily="34" charset="0"/>
              </a:rPr>
              <a:t>Gambar. Katalog Gempa di Indonesia (1900-2016)</a:t>
            </a:r>
            <a:endParaRPr lang="en-ID" i="1" dirty="0">
              <a:latin typeface="HelvLight"/>
              <a:ea typeface="Calibri" panose="020F0502020204030204" pitchFamily="34" charset="0"/>
              <a:cs typeface="Arial" panose="020B0604020202020204" pitchFamily="34" charset="0"/>
            </a:endParaRPr>
          </a:p>
          <a:p>
            <a:pPr algn="ctr">
              <a:lnSpc>
                <a:spcPct val="150000"/>
              </a:lnSpc>
              <a:spcBef>
                <a:spcPts val="600"/>
              </a:spcBef>
              <a:spcAft>
                <a:spcPts val="600"/>
              </a:spcAft>
            </a:pPr>
            <a:r>
              <a:rPr lang="id-ID" dirty="0">
                <a:latin typeface="Arial" panose="020B0604020202020204" pitchFamily="34" charset="0"/>
                <a:ea typeface="Calibri" panose="020F0502020204030204" pitchFamily="34" charset="0"/>
                <a:cs typeface="Arial" panose="020B0604020202020204" pitchFamily="34" charset="0"/>
              </a:rPr>
              <a:t>Sumber: Pusgen, 2017</a:t>
            </a:r>
            <a:endParaRPr lang="en-ID" i="1" dirty="0">
              <a:latin typeface="HelvLight"/>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92744D5-DA76-430F-8B0A-483DD16325BE}"/>
              </a:ext>
            </a:extLst>
          </p:cNvPr>
          <p:cNvSpPr/>
          <p:nvPr/>
        </p:nvSpPr>
        <p:spPr>
          <a:xfrm>
            <a:off x="622300" y="946075"/>
            <a:ext cx="2145139" cy="523220"/>
          </a:xfrm>
          <a:prstGeom prst="rect">
            <a:avLst/>
          </a:prstGeom>
        </p:spPr>
        <p:txBody>
          <a:bodyPr wrap="none">
            <a:spAutoFit/>
          </a:bodyPr>
          <a:lstStyle/>
          <a:p>
            <a:pPr marL="457200" indent="-457200">
              <a:buFont typeface="Arial" panose="020B0604020202020204" pitchFamily="34" charset="0"/>
              <a:buChar char="•"/>
            </a:pPr>
            <a:r>
              <a:rPr lang="id-ID" sz="2800" b="1" i="1" dirty="0">
                <a:latin typeface="Arial" panose="020B0604020202020204" pitchFamily="34" charset="0"/>
                <a:ea typeface="Calibri" panose="020F0502020204030204" pitchFamily="34" charset="0"/>
                <a:cs typeface="Times New Roman" panose="02020603050405020304" pitchFamily="18" charset="0"/>
              </a:rPr>
              <a:t>Rock fall</a:t>
            </a:r>
            <a:endParaRPr lang="en-ID" sz="2800" b="1" dirty="0"/>
          </a:p>
        </p:txBody>
      </p:sp>
      <p:sp>
        <p:nvSpPr>
          <p:cNvPr id="10" name="TextBox 9">
            <a:extLst>
              <a:ext uri="{FF2B5EF4-FFF2-40B4-BE49-F238E27FC236}">
                <a16:creationId xmlns:a16="http://schemas.microsoft.com/office/drawing/2014/main" id="{67F58EA0-EB8C-4A22-A55D-6613D959DA71}"/>
              </a:ext>
            </a:extLst>
          </p:cNvPr>
          <p:cNvSpPr txBox="1"/>
          <p:nvPr/>
        </p:nvSpPr>
        <p:spPr>
          <a:xfrm>
            <a:off x="15900" y="249597"/>
            <a:ext cx="606400" cy="584775"/>
          </a:xfrm>
          <a:prstGeom prst="rect">
            <a:avLst/>
          </a:prstGeom>
          <a:noFill/>
        </p:spPr>
        <p:txBody>
          <a:bodyPr wrap="square" rtlCol="0">
            <a:spAutoFit/>
          </a:bodyPr>
          <a:lstStyle/>
          <a:p>
            <a:r>
              <a:rPr lang="en-US" sz="3200" b="1" dirty="0"/>
              <a:t>A.</a:t>
            </a:r>
            <a:endParaRPr lang="en-ID" sz="3200" b="1" dirty="0"/>
          </a:p>
        </p:txBody>
      </p:sp>
    </p:spTree>
    <p:extLst>
      <p:ext uri="{BB962C8B-B14F-4D97-AF65-F5344CB8AC3E}">
        <p14:creationId xmlns:p14="http://schemas.microsoft.com/office/powerpoint/2010/main" val="2086687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27ACF71-7601-4EEA-9340-985A8E29A5BB}"/>
              </a:ext>
            </a:extLst>
          </p:cNvPr>
          <p:cNvGrpSpPr/>
          <p:nvPr/>
        </p:nvGrpSpPr>
        <p:grpSpPr>
          <a:xfrm>
            <a:off x="-35783" y="0"/>
            <a:ext cx="12263564" cy="6858000"/>
            <a:chOff x="-35783" y="0"/>
            <a:chExt cx="12263564" cy="6858000"/>
          </a:xfrm>
          <a:solidFill>
            <a:schemeClr val="tx2"/>
          </a:solidFill>
        </p:grpSpPr>
        <p:pic>
          <p:nvPicPr>
            <p:cNvPr id="12" name="Picture 11">
              <a:extLst>
                <a:ext uri="{FF2B5EF4-FFF2-40B4-BE49-F238E27FC236}">
                  <a16:creationId xmlns:a16="http://schemas.microsoft.com/office/drawing/2014/main" id="{5D6E6EF4-79AF-4C84-8DD0-6E3663330F2F}"/>
                </a:ext>
              </a:extLst>
            </p:cNvPr>
            <p:cNvPicPr>
              <a:picLocks noChangeAspect="1"/>
            </p:cNvPicPr>
            <p:nvPr/>
          </p:nvPicPr>
          <p:blipFill rotWithShape="1">
            <a:blip r:embed="rId2">
              <a:alphaModFix amt="70000"/>
              <a:extLst>
                <a:ext uri="{28A0092B-C50C-407E-A947-70E740481C1C}">
                  <a14:useLocalDpi xmlns:a14="http://schemas.microsoft.com/office/drawing/2010/main"/>
                </a:ext>
              </a:extLst>
            </a:blip>
            <a:srcRect l="-1" r="-1"/>
            <a:stretch/>
          </p:blipFill>
          <p:spPr>
            <a:xfrm>
              <a:off x="-35783" y="0"/>
              <a:ext cx="12227781" cy="6858000"/>
            </a:xfrm>
            <a:prstGeom prst="rect">
              <a:avLst/>
            </a:prstGeom>
            <a:grpFill/>
          </p:spPr>
        </p:pic>
        <p:pic>
          <p:nvPicPr>
            <p:cNvPr id="13" name="Picture 12">
              <a:extLst>
                <a:ext uri="{FF2B5EF4-FFF2-40B4-BE49-F238E27FC236}">
                  <a16:creationId xmlns:a16="http://schemas.microsoft.com/office/drawing/2014/main" id="{E2CD991F-EEE8-4C8E-B502-7BDEBBFCBEDA}"/>
                </a:ext>
              </a:extLst>
            </p:cNvPr>
            <p:cNvPicPr>
              <a:picLocks noChangeAspect="1"/>
            </p:cNvPicPr>
            <p:nvPr/>
          </p:nvPicPr>
          <p:blipFill rotWithShape="1">
            <a:blip r:embed="rId3">
              <a:alphaModFix/>
              <a:extLst>
                <a:ext uri="{28A0092B-C50C-407E-A947-70E740481C1C}">
                  <a14:useLocalDpi xmlns:a14="http://schemas.microsoft.com/office/drawing/2010/main"/>
                </a:ext>
              </a:extLst>
            </a:blip>
            <a:srcRect b="37151"/>
            <a:stretch/>
          </p:blipFill>
          <p:spPr>
            <a:xfrm>
              <a:off x="0" y="6343915"/>
              <a:ext cx="12227781" cy="514085"/>
            </a:xfrm>
            <a:prstGeom prst="rect">
              <a:avLst/>
            </a:prstGeom>
            <a:grpFill/>
          </p:spPr>
        </p:pic>
      </p:grpSp>
      <p:grpSp>
        <p:nvGrpSpPr>
          <p:cNvPr id="9" name="Group 8"/>
          <p:cNvGrpSpPr/>
          <p:nvPr/>
        </p:nvGrpSpPr>
        <p:grpSpPr>
          <a:xfrm>
            <a:off x="2971801" y="1708978"/>
            <a:ext cx="2286001" cy="2286001"/>
            <a:chOff x="-152400" y="114300"/>
            <a:chExt cx="2971800" cy="2971800"/>
          </a:xfrm>
        </p:grpSpPr>
        <p:sp>
          <p:nvSpPr>
            <p:cNvPr id="11" name="Oval 10"/>
            <p:cNvSpPr/>
            <p:nvPr/>
          </p:nvSpPr>
          <p:spPr>
            <a:xfrm>
              <a:off x="-152400" y="114300"/>
              <a:ext cx="2971800" cy="2971800"/>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000" dirty="0"/>
            </a:p>
          </p:txBody>
        </p:sp>
        <p:sp>
          <p:nvSpPr>
            <p:cNvPr id="8" name="Rectangle 7"/>
            <p:cNvSpPr/>
            <p:nvPr/>
          </p:nvSpPr>
          <p:spPr>
            <a:xfrm>
              <a:off x="567291" y="678744"/>
              <a:ext cx="1532419" cy="1880514"/>
            </a:xfrm>
            <a:prstGeom prst="rect">
              <a:avLst/>
            </a:prstGeom>
          </p:spPr>
          <p:txBody>
            <a:bodyPr wrap="none">
              <a:spAutoFit/>
            </a:bodyPr>
            <a:lstStyle/>
            <a:p>
              <a:pPr algn="ctr"/>
              <a:r>
                <a:rPr lang="en-US" sz="8800" b="1" dirty="0"/>
                <a:t>A.</a:t>
              </a:r>
              <a:endParaRPr lang="en-US" sz="6000" b="1" dirty="0"/>
            </a:p>
          </p:txBody>
        </p:sp>
      </p:grpSp>
      <p:sp>
        <p:nvSpPr>
          <p:cNvPr id="2" name="TextBox 1"/>
          <p:cNvSpPr txBox="1"/>
          <p:nvPr/>
        </p:nvSpPr>
        <p:spPr>
          <a:xfrm>
            <a:off x="4510314" y="2498035"/>
            <a:ext cx="6172200" cy="707886"/>
          </a:xfrm>
          <a:prstGeom prst="rect">
            <a:avLst/>
          </a:prstGeom>
          <a:noFill/>
        </p:spPr>
        <p:txBody>
          <a:bodyPr wrap="square" rtlCol="0">
            <a:spAutoFit/>
          </a:bodyPr>
          <a:lstStyle/>
          <a:p>
            <a:r>
              <a:rPr lang="en-US" sz="4000" b="1" dirty="0"/>
              <a:t>PENDAHULUAN</a:t>
            </a:r>
          </a:p>
        </p:txBody>
      </p:sp>
    </p:spTree>
    <p:extLst>
      <p:ext uri="{BB962C8B-B14F-4D97-AF65-F5344CB8AC3E}">
        <p14:creationId xmlns:p14="http://schemas.microsoft.com/office/powerpoint/2010/main" val="698494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072AE8-1840-4EBA-981E-179AAEA646D8}"/>
              </a:ext>
            </a:extLst>
          </p:cNvPr>
          <p:cNvSpPr/>
          <p:nvPr/>
        </p:nvSpPr>
        <p:spPr>
          <a:xfrm>
            <a:off x="457200" y="504194"/>
            <a:ext cx="10848109" cy="1754326"/>
          </a:xfrm>
          <a:prstGeom prst="rect">
            <a:avLst/>
          </a:prstGeom>
        </p:spPr>
        <p:txBody>
          <a:bodyPr wrap="square">
            <a:spAutoFit/>
          </a:bodyPr>
          <a:lstStyle/>
          <a:p>
            <a:pPr algn="just"/>
            <a:r>
              <a:rPr lang="en-US" dirty="0" err="1"/>
              <a:t>Berdasarkan</a:t>
            </a:r>
            <a:r>
              <a:rPr lang="en-US" dirty="0"/>
              <a:t> </a:t>
            </a:r>
            <a:r>
              <a:rPr lang="en-US" dirty="0" err="1"/>
              <a:t>hasil</a:t>
            </a:r>
            <a:r>
              <a:rPr lang="en-US" dirty="0"/>
              <a:t> </a:t>
            </a:r>
            <a:r>
              <a:rPr lang="en-US" dirty="0" err="1"/>
              <a:t>pengamatan</a:t>
            </a:r>
            <a:r>
              <a:rPr lang="en-US" dirty="0"/>
              <a:t> </a:t>
            </a:r>
            <a:r>
              <a:rPr lang="en-US" dirty="0" err="1" smtClean="0"/>
              <a:t>unsur-unsur</a:t>
            </a:r>
            <a:r>
              <a:rPr lang="en-US" dirty="0" smtClean="0"/>
              <a:t> </a:t>
            </a:r>
            <a:r>
              <a:rPr lang="en-US" dirty="0" err="1"/>
              <a:t>struktur</a:t>
            </a:r>
            <a:r>
              <a:rPr lang="en-US" dirty="0"/>
              <a:t> </a:t>
            </a:r>
            <a:r>
              <a:rPr lang="en-US" dirty="0" err="1"/>
              <a:t>geologi</a:t>
            </a:r>
            <a:r>
              <a:rPr lang="en-US" dirty="0"/>
              <a:t> di </a:t>
            </a:r>
            <a:r>
              <a:rPr lang="en-US" dirty="0" err="1"/>
              <a:t>daerah</a:t>
            </a:r>
            <a:r>
              <a:rPr lang="en-US" dirty="0"/>
              <a:t> </a:t>
            </a:r>
            <a:r>
              <a:rPr lang="en-US" dirty="0" err="1"/>
              <a:t>penelitian</a:t>
            </a:r>
            <a:r>
              <a:rPr lang="en-US" dirty="0"/>
              <a:t> </a:t>
            </a:r>
            <a:r>
              <a:rPr lang="en-US" dirty="0" err="1"/>
              <a:t>dapat</a:t>
            </a:r>
            <a:r>
              <a:rPr lang="en-US" dirty="0"/>
              <a:t> </a:t>
            </a:r>
            <a:r>
              <a:rPr lang="en-US" dirty="0" err="1"/>
              <a:t>diketahui</a:t>
            </a:r>
            <a:r>
              <a:rPr lang="en-US" dirty="0"/>
              <a:t> </a:t>
            </a:r>
            <a:r>
              <a:rPr lang="en-US" dirty="0" err="1"/>
              <a:t>bahwa</a:t>
            </a:r>
            <a:r>
              <a:rPr lang="en-US" dirty="0"/>
              <a:t> di </a:t>
            </a:r>
            <a:r>
              <a:rPr lang="en-US" dirty="0" err="1"/>
              <a:t>daerah</a:t>
            </a:r>
            <a:r>
              <a:rPr lang="en-US" dirty="0"/>
              <a:t> </a:t>
            </a:r>
            <a:r>
              <a:rPr lang="en-US" dirty="0" err="1"/>
              <a:t>penelitian</a:t>
            </a:r>
            <a:r>
              <a:rPr lang="en-US" dirty="0"/>
              <a:t> </a:t>
            </a:r>
            <a:r>
              <a:rPr lang="en-US" dirty="0" err="1"/>
              <a:t>terdapat</a:t>
            </a:r>
            <a:r>
              <a:rPr lang="en-US" dirty="0"/>
              <a:t> </a:t>
            </a:r>
            <a:r>
              <a:rPr lang="en-US" dirty="0" err="1"/>
              <a:t>dua</a:t>
            </a:r>
            <a:r>
              <a:rPr lang="en-US" dirty="0"/>
              <a:t> </a:t>
            </a:r>
            <a:r>
              <a:rPr lang="en-US" dirty="0" err="1"/>
              <a:t>sesar</a:t>
            </a:r>
            <a:r>
              <a:rPr lang="en-US" dirty="0"/>
              <a:t> </a:t>
            </a:r>
            <a:r>
              <a:rPr lang="en-US" dirty="0" err="1"/>
              <a:t>mendatar</a:t>
            </a:r>
            <a:r>
              <a:rPr lang="en-US" dirty="0"/>
              <a:t>, </a:t>
            </a:r>
            <a:r>
              <a:rPr lang="en-US" dirty="0" err="1"/>
              <a:t>yaitu</a:t>
            </a:r>
            <a:r>
              <a:rPr lang="en-US" dirty="0"/>
              <a:t>: </a:t>
            </a:r>
            <a:endParaRPr lang="en-US" dirty="0" smtClean="0"/>
          </a:p>
          <a:p>
            <a:pPr marL="342900" indent="-342900" algn="just">
              <a:buAutoNum type="arabicPeriod"/>
            </a:pPr>
            <a:r>
              <a:rPr lang="en-US" dirty="0" err="1" smtClean="0"/>
              <a:t>Sesar</a:t>
            </a:r>
            <a:r>
              <a:rPr lang="en-US" dirty="0" smtClean="0"/>
              <a:t> </a:t>
            </a:r>
            <a:r>
              <a:rPr lang="en-US" dirty="0" err="1"/>
              <a:t>Mendatar</a:t>
            </a:r>
            <a:r>
              <a:rPr lang="en-US" dirty="0"/>
              <a:t> </a:t>
            </a:r>
            <a:r>
              <a:rPr lang="en-US" dirty="0" err="1"/>
              <a:t>Ngalang</a:t>
            </a:r>
            <a:r>
              <a:rPr lang="en-US" dirty="0"/>
              <a:t>. </a:t>
            </a:r>
            <a:endParaRPr lang="en-US" dirty="0" smtClean="0"/>
          </a:p>
          <a:p>
            <a:pPr marL="342900" indent="-342900" algn="just">
              <a:buAutoNum type="arabicPeriod"/>
            </a:pPr>
            <a:r>
              <a:rPr lang="en-US" dirty="0" err="1" smtClean="0"/>
              <a:t>Sesar</a:t>
            </a:r>
            <a:r>
              <a:rPr lang="en-US" dirty="0" smtClean="0"/>
              <a:t> </a:t>
            </a:r>
            <a:r>
              <a:rPr lang="en-US" dirty="0" err="1"/>
              <a:t>Mendatar</a:t>
            </a:r>
            <a:r>
              <a:rPr lang="en-US" dirty="0"/>
              <a:t> </a:t>
            </a:r>
            <a:r>
              <a:rPr lang="en-US" dirty="0" err="1" smtClean="0"/>
              <a:t>Kedungkeris</a:t>
            </a:r>
            <a:r>
              <a:rPr lang="en-US" dirty="0" smtClean="0"/>
              <a:t>. (</a:t>
            </a:r>
            <a:r>
              <a:rPr lang="en-US" dirty="0" err="1" smtClean="0"/>
              <a:t>Nugraha</a:t>
            </a:r>
            <a:r>
              <a:rPr lang="en-US" dirty="0" smtClean="0"/>
              <a:t>, </a:t>
            </a:r>
            <a:r>
              <a:rPr lang="en-US" dirty="0" err="1" smtClean="0"/>
              <a:t>dkk</a:t>
            </a:r>
            <a:r>
              <a:rPr lang="en-US" dirty="0" smtClean="0"/>
              <a:t>, 2017: 9)</a:t>
            </a:r>
          </a:p>
          <a:p>
            <a:pPr marL="342900" indent="-342900" algn="just">
              <a:buAutoNum type="arabicPeriod"/>
            </a:pPr>
            <a:endParaRPr lang="en-US" dirty="0"/>
          </a:p>
          <a:p>
            <a:pPr algn="just"/>
            <a:endParaRPr lang="en-US" dirty="0" smtClean="0"/>
          </a:p>
        </p:txBody>
      </p:sp>
      <p:sp>
        <p:nvSpPr>
          <p:cNvPr id="5" name="Rectangle 4">
            <a:extLst>
              <a:ext uri="{FF2B5EF4-FFF2-40B4-BE49-F238E27FC236}">
                <a16:creationId xmlns:a16="http://schemas.microsoft.com/office/drawing/2014/main" id="{BD072AE8-1840-4EBA-981E-179AAEA646D8}"/>
              </a:ext>
            </a:extLst>
          </p:cNvPr>
          <p:cNvSpPr/>
          <p:nvPr/>
        </p:nvSpPr>
        <p:spPr>
          <a:xfrm>
            <a:off x="457200" y="2258520"/>
            <a:ext cx="10848109" cy="2308324"/>
          </a:xfrm>
          <a:prstGeom prst="rect">
            <a:avLst/>
          </a:prstGeom>
        </p:spPr>
        <p:txBody>
          <a:bodyPr wrap="square">
            <a:spAutoFit/>
          </a:bodyPr>
          <a:lstStyle/>
          <a:p>
            <a:pPr algn="just"/>
            <a:r>
              <a:rPr lang="en-US" dirty="0" err="1"/>
              <a:t>Berdasarkan</a:t>
            </a:r>
            <a:r>
              <a:rPr lang="en-US" dirty="0"/>
              <a:t> </a:t>
            </a:r>
            <a:r>
              <a:rPr lang="en-US" dirty="0" err="1"/>
              <a:t>hasil</a:t>
            </a:r>
            <a:r>
              <a:rPr lang="en-US" dirty="0"/>
              <a:t> </a:t>
            </a:r>
            <a:r>
              <a:rPr lang="en-US" dirty="0" err="1"/>
              <a:t>pengukuran</a:t>
            </a:r>
            <a:r>
              <a:rPr lang="en-US" dirty="0"/>
              <a:t>, </a:t>
            </a:r>
            <a:r>
              <a:rPr lang="en-US" dirty="0" err="1"/>
              <a:t>pengamatan</a:t>
            </a:r>
            <a:r>
              <a:rPr lang="en-US" dirty="0"/>
              <a:t> </a:t>
            </a:r>
            <a:r>
              <a:rPr lang="en-US" dirty="0" err="1"/>
              <a:t>ciri-ciri</a:t>
            </a:r>
            <a:r>
              <a:rPr lang="en-US" dirty="0"/>
              <a:t> </a:t>
            </a:r>
            <a:r>
              <a:rPr lang="en-US" dirty="0" err="1"/>
              <a:t>litologi</a:t>
            </a:r>
            <a:r>
              <a:rPr lang="en-US" dirty="0"/>
              <a:t> yang </a:t>
            </a:r>
            <a:r>
              <a:rPr lang="en-US" dirty="0" err="1"/>
              <a:t>ters</a:t>
            </a:r>
            <a:r>
              <a:rPr lang="en-US" dirty="0"/>
              <a:t> </a:t>
            </a:r>
            <a:r>
              <a:rPr lang="en-US" dirty="0" err="1"/>
              <a:t>ingkap</a:t>
            </a:r>
            <a:r>
              <a:rPr lang="en-US" dirty="0"/>
              <a:t> </a:t>
            </a:r>
            <a:r>
              <a:rPr lang="en-US" dirty="0" err="1"/>
              <a:t>dilapangan</a:t>
            </a:r>
            <a:r>
              <a:rPr lang="en-US" dirty="0"/>
              <a:t> </a:t>
            </a:r>
            <a:r>
              <a:rPr lang="en-US" dirty="0" err="1"/>
              <a:t>dan</a:t>
            </a:r>
            <a:r>
              <a:rPr lang="en-US" dirty="0"/>
              <a:t> </a:t>
            </a:r>
            <a:r>
              <a:rPr lang="en-US" dirty="0" err="1"/>
              <a:t>mengacu</a:t>
            </a:r>
            <a:r>
              <a:rPr lang="en-US" dirty="0"/>
              <a:t> </a:t>
            </a:r>
            <a:r>
              <a:rPr lang="en-US" dirty="0" err="1"/>
              <a:t>kepada</a:t>
            </a:r>
            <a:r>
              <a:rPr lang="en-US" dirty="0"/>
              <a:t> </a:t>
            </a:r>
            <a:r>
              <a:rPr lang="en-US" dirty="0" err="1"/>
              <a:t>sandi</a:t>
            </a:r>
            <a:r>
              <a:rPr lang="en-US" dirty="0"/>
              <a:t> </a:t>
            </a:r>
            <a:r>
              <a:rPr lang="en-US" dirty="0" err="1"/>
              <a:t>stratigrafi</a:t>
            </a:r>
            <a:r>
              <a:rPr lang="en-US" dirty="0"/>
              <a:t> Indonesia, </a:t>
            </a:r>
            <a:r>
              <a:rPr lang="en-US" dirty="0" err="1"/>
              <a:t>maka</a:t>
            </a:r>
            <a:r>
              <a:rPr lang="en-US" dirty="0"/>
              <a:t> </a:t>
            </a:r>
            <a:r>
              <a:rPr lang="en-US" dirty="0" err="1"/>
              <a:t>stratigrafi</a:t>
            </a:r>
            <a:r>
              <a:rPr lang="en-US" dirty="0"/>
              <a:t> </a:t>
            </a:r>
            <a:r>
              <a:rPr lang="en-US" dirty="0" err="1"/>
              <a:t>daerah</a:t>
            </a:r>
            <a:r>
              <a:rPr lang="en-US" dirty="0"/>
              <a:t> </a:t>
            </a:r>
            <a:r>
              <a:rPr lang="en-US" dirty="0" err="1"/>
              <a:t>penelitian</a:t>
            </a:r>
            <a:r>
              <a:rPr lang="en-US" dirty="0"/>
              <a:t> </a:t>
            </a:r>
            <a:r>
              <a:rPr lang="en-US" dirty="0" err="1"/>
              <a:t>dapat</a:t>
            </a:r>
            <a:r>
              <a:rPr lang="en-US" dirty="0"/>
              <a:t> </a:t>
            </a:r>
            <a:r>
              <a:rPr lang="en-US" dirty="0" err="1"/>
              <a:t>dibagi</a:t>
            </a:r>
            <a:r>
              <a:rPr lang="en-US" dirty="0"/>
              <a:t> </a:t>
            </a:r>
            <a:r>
              <a:rPr lang="en-US" dirty="0" err="1"/>
              <a:t>menjadi</a:t>
            </a:r>
            <a:r>
              <a:rPr lang="en-US" dirty="0"/>
              <a:t> 3 </a:t>
            </a:r>
            <a:r>
              <a:rPr lang="en-US" dirty="0" err="1"/>
              <a:t>satuan</a:t>
            </a:r>
            <a:r>
              <a:rPr lang="en-US" dirty="0"/>
              <a:t> </a:t>
            </a:r>
            <a:r>
              <a:rPr lang="en-US" dirty="0" err="1"/>
              <a:t>batuan</a:t>
            </a:r>
            <a:r>
              <a:rPr lang="en-US" dirty="0"/>
              <a:t>, </a:t>
            </a:r>
            <a:r>
              <a:rPr lang="en-US" dirty="0" err="1"/>
              <a:t>dimulai</a:t>
            </a:r>
            <a:r>
              <a:rPr lang="en-US" dirty="0"/>
              <a:t> </a:t>
            </a:r>
            <a:r>
              <a:rPr lang="en-US" dirty="0" err="1"/>
              <a:t>dari</a:t>
            </a:r>
            <a:r>
              <a:rPr lang="en-US" dirty="0"/>
              <a:t> </a:t>
            </a:r>
            <a:r>
              <a:rPr lang="en-US" dirty="0" err="1"/>
              <a:t>tua</a:t>
            </a:r>
            <a:r>
              <a:rPr lang="en-US" dirty="0"/>
              <a:t> </a:t>
            </a:r>
            <a:r>
              <a:rPr lang="en-US" dirty="0" err="1"/>
              <a:t>ke</a:t>
            </a:r>
            <a:r>
              <a:rPr lang="en-US" dirty="0"/>
              <a:t> </a:t>
            </a:r>
            <a:r>
              <a:rPr lang="en-US" dirty="0" err="1"/>
              <a:t>muda</a:t>
            </a:r>
            <a:r>
              <a:rPr lang="en-US" dirty="0"/>
              <a:t> </a:t>
            </a:r>
            <a:r>
              <a:rPr lang="en-US" dirty="0" err="1"/>
              <a:t>adalah</a:t>
            </a:r>
            <a:r>
              <a:rPr lang="en-US" dirty="0"/>
              <a:t> </a:t>
            </a:r>
            <a:endParaRPr lang="en-US" dirty="0" smtClean="0"/>
          </a:p>
          <a:p>
            <a:pPr marL="342900" indent="-342900" algn="just">
              <a:buAutoNum type="arabicPeriod"/>
            </a:pPr>
            <a:r>
              <a:rPr lang="en-US" dirty="0" err="1" smtClean="0"/>
              <a:t>Satuan</a:t>
            </a:r>
            <a:r>
              <a:rPr lang="en-US" dirty="0" smtClean="0"/>
              <a:t> </a:t>
            </a:r>
            <a:r>
              <a:rPr lang="en-US" dirty="0" err="1"/>
              <a:t>Batupasir</a:t>
            </a:r>
            <a:r>
              <a:rPr lang="en-US" dirty="0"/>
              <a:t> </a:t>
            </a:r>
            <a:r>
              <a:rPr lang="en-US" dirty="0" err="1"/>
              <a:t>Selang-Seling</a:t>
            </a:r>
            <a:r>
              <a:rPr lang="en-US" dirty="0"/>
              <a:t> </a:t>
            </a:r>
            <a:r>
              <a:rPr lang="en-US" dirty="0" err="1"/>
              <a:t>Batulempung</a:t>
            </a:r>
            <a:r>
              <a:rPr lang="en-US" dirty="0"/>
              <a:t>. </a:t>
            </a:r>
            <a:endParaRPr lang="en-US" dirty="0" smtClean="0"/>
          </a:p>
          <a:p>
            <a:pPr marL="342900" indent="-342900" algn="just">
              <a:buAutoNum type="arabicPeriod"/>
            </a:pPr>
            <a:r>
              <a:rPr lang="en-US" dirty="0" err="1" smtClean="0"/>
              <a:t>Satuan</a:t>
            </a:r>
            <a:r>
              <a:rPr lang="en-US" dirty="0" smtClean="0"/>
              <a:t> </a:t>
            </a:r>
            <a:r>
              <a:rPr lang="en-US" dirty="0" err="1"/>
              <a:t>Batugamping</a:t>
            </a:r>
            <a:r>
              <a:rPr lang="en-US" dirty="0"/>
              <a:t>. </a:t>
            </a:r>
            <a:endParaRPr lang="en-US" dirty="0" smtClean="0"/>
          </a:p>
          <a:p>
            <a:pPr marL="342900" indent="-342900" algn="just">
              <a:buAutoNum type="arabicPeriod"/>
            </a:pPr>
            <a:r>
              <a:rPr lang="en-US" dirty="0" err="1" smtClean="0"/>
              <a:t>Satuan</a:t>
            </a:r>
            <a:r>
              <a:rPr lang="en-US" dirty="0" smtClean="0"/>
              <a:t> </a:t>
            </a:r>
            <a:r>
              <a:rPr lang="en-US" dirty="0" err="1"/>
              <a:t>Endapan</a:t>
            </a:r>
            <a:r>
              <a:rPr lang="en-US" dirty="0"/>
              <a:t> </a:t>
            </a:r>
            <a:r>
              <a:rPr lang="en-US" dirty="0" err="1"/>
              <a:t>Aluvial</a:t>
            </a:r>
            <a:r>
              <a:rPr lang="en-US" dirty="0" smtClean="0"/>
              <a:t>. (</a:t>
            </a:r>
            <a:r>
              <a:rPr lang="en-US" dirty="0" err="1" smtClean="0"/>
              <a:t>Nugraha</a:t>
            </a:r>
            <a:r>
              <a:rPr lang="en-US" dirty="0" smtClean="0"/>
              <a:t>, </a:t>
            </a:r>
            <a:r>
              <a:rPr lang="en-US" dirty="0" err="1" smtClean="0"/>
              <a:t>dkk</a:t>
            </a:r>
            <a:r>
              <a:rPr lang="en-US" dirty="0" smtClean="0"/>
              <a:t>, 2017: 4)</a:t>
            </a:r>
          </a:p>
          <a:p>
            <a:pPr marL="342900" indent="-342900" algn="just">
              <a:buAutoNum type="arabicPeriod"/>
            </a:pPr>
            <a:endParaRPr lang="en-US" dirty="0"/>
          </a:p>
          <a:p>
            <a:pPr algn="just"/>
            <a:endParaRPr lang="en-US" dirty="0" smtClean="0"/>
          </a:p>
        </p:txBody>
      </p:sp>
      <p:sp>
        <p:nvSpPr>
          <p:cNvPr id="6" name="Rectangle 5">
            <a:extLst>
              <a:ext uri="{FF2B5EF4-FFF2-40B4-BE49-F238E27FC236}">
                <a16:creationId xmlns:a16="http://schemas.microsoft.com/office/drawing/2014/main" id="{BD072AE8-1840-4EBA-981E-179AAEA646D8}"/>
              </a:ext>
            </a:extLst>
          </p:cNvPr>
          <p:cNvSpPr/>
          <p:nvPr/>
        </p:nvSpPr>
        <p:spPr>
          <a:xfrm>
            <a:off x="457199" y="4364411"/>
            <a:ext cx="10848109" cy="2031325"/>
          </a:xfrm>
          <a:prstGeom prst="rect">
            <a:avLst/>
          </a:prstGeom>
        </p:spPr>
        <p:txBody>
          <a:bodyPr wrap="square">
            <a:spAutoFit/>
          </a:bodyPr>
          <a:lstStyle/>
          <a:p>
            <a:pPr algn="just"/>
            <a:r>
              <a:rPr lang="en-US" dirty="0" err="1"/>
              <a:t>Struktur</a:t>
            </a:r>
            <a:r>
              <a:rPr lang="en-US" dirty="0"/>
              <a:t> </a:t>
            </a:r>
            <a:r>
              <a:rPr lang="en-US" dirty="0" err="1"/>
              <a:t>geologi</a:t>
            </a:r>
            <a:r>
              <a:rPr lang="en-US" dirty="0"/>
              <a:t> </a:t>
            </a:r>
            <a:r>
              <a:rPr lang="en-US" dirty="0" err="1"/>
              <a:t>daerah</a:t>
            </a:r>
            <a:r>
              <a:rPr lang="en-US" dirty="0"/>
              <a:t> </a:t>
            </a:r>
            <a:r>
              <a:rPr lang="en-US" dirty="0" err="1"/>
              <a:t>penelitian</a:t>
            </a:r>
            <a:r>
              <a:rPr lang="en-US" dirty="0"/>
              <a:t> </a:t>
            </a:r>
            <a:r>
              <a:rPr lang="en-US" dirty="0" err="1"/>
              <a:t>berumur</a:t>
            </a:r>
            <a:r>
              <a:rPr lang="en-US" dirty="0"/>
              <a:t> Intra-</a:t>
            </a:r>
            <a:r>
              <a:rPr lang="en-US" dirty="0" err="1"/>
              <a:t>Miosen</a:t>
            </a:r>
            <a:r>
              <a:rPr lang="en-US" dirty="0"/>
              <a:t> </a:t>
            </a:r>
            <a:r>
              <a:rPr lang="en-US" dirty="0" err="1"/>
              <a:t>setelah</a:t>
            </a:r>
            <a:r>
              <a:rPr lang="en-US" dirty="0"/>
              <a:t> </a:t>
            </a:r>
            <a:r>
              <a:rPr lang="en-US" dirty="0" err="1"/>
              <a:t>selesai</a:t>
            </a:r>
            <a:r>
              <a:rPr lang="en-US" dirty="0"/>
              <a:t> proses </a:t>
            </a:r>
            <a:r>
              <a:rPr lang="en-US" dirty="0" err="1"/>
              <a:t>pengendapan</a:t>
            </a:r>
            <a:r>
              <a:rPr lang="en-US" dirty="0"/>
              <a:t> yang </a:t>
            </a:r>
            <a:r>
              <a:rPr lang="en-US" dirty="0" err="1"/>
              <a:t>mengakibatkan</a:t>
            </a:r>
            <a:r>
              <a:rPr lang="en-US" dirty="0"/>
              <a:t> proses </a:t>
            </a:r>
            <a:r>
              <a:rPr lang="en-US" dirty="0" err="1"/>
              <a:t>deformasi</a:t>
            </a:r>
            <a:r>
              <a:rPr lang="en-US" dirty="0"/>
              <a:t> </a:t>
            </a:r>
            <a:r>
              <a:rPr lang="en-US" dirty="0" err="1"/>
              <a:t>pada</a:t>
            </a:r>
            <a:r>
              <a:rPr lang="en-US" dirty="0"/>
              <a:t> </a:t>
            </a:r>
            <a:r>
              <a:rPr lang="en-US" dirty="0" err="1"/>
              <a:t>batuan</a:t>
            </a:r>
            <a:r>
              <a:rPr lang="en-US" dirty="0"/>
              <a:t> yang </a:t>
            </a:r>
            <a:r>
              <a:rPr lang="en-US" dirty="0" err="1"/>
              <a:t>diendapkan</a:t>
            </a:r>
            <a:r>
              <a:rPr lang="en-US" dirty="0"/>
              <a:t> </a:t>
            </a:r>
            <a:r>
              <a:rPr lang="en-US" dirty="0" err="1"/>
              <a:t>pada</a:t>
            </a:r>
            <a:r>
              <a:rPr lang="en-US" dirty="0"/>
              <a:t> </a:t>
            </a:r>
            <a:r>
              <a:rPr lang="en-US" dirty="0" err="1"/>
              <a:t>daerah</a:t>
            </a:r>
            <a:r>
              <a:rPr lang="en-US" dirty="0"/>
              <a:t> </a:t>
            </a:r>
            <a:r>
              <a:rPr lang="en-US" dirty="0" err="1"/>
              <a:t>penelitian</a:t>
            </a:r>
            <a:r>
              <a:rPr lang="en-US" dirty="0"/>
              <a:t> </a:t>
            </a:r>
            <a:r>
              <a:rPr lang="en-US" dirty="0" err="1"/>
              <a:t>serta</a:t>
            </a:r>
            <a:r>
              <a:rPr lang="en-US" dirty="0"/>
              <a:t> </a:t>
            </a:r>
            <a:r>
              <a:rPr lang="en-US" dirty="0" err="1"/>
              <a:t>terbentuknya</a:t>
            </a:r>
            <a:r>
              <a:rPr lang="en-US" dirty="0"/>
              <a:t> </a:t>
            </a:r>
            <a:r>
              <a:rPr lang="en-US" dirty="0" err="1"/>
              <a:t>pensesaran</a:t>
            </a:r>
            <a:r>
              <a:rPr lang="en-US" dirty="0"/>
              <a:t> yang </a:t>
            </a:r>
            <a:r>
              <a:rPr lang="en-US" dirty="0" err="1"/>
              <a:t>cukup</a:t>
            </a:r>
            <a:r>
              <a:rPr lang="en-US" dirty="0"/>
              <a:t> </a:t>
            </a:r>
            <a:r>
              <a:rPr lang="en-US" dirty="0" err="1"/>
              <a:t>intensif</a:t>
            </a:r>
            <a:r>
              <a:rPr lang="en-US" dirty="0"/>
              <a:t>. </a:t>
            </a:r>
            <a:r>
              <a:rPr lang="en-US" dirty="0" err="1"/>
              <a:t>Pensesaran</a:t>
            </a:r>
            <a:r>
              <a:rPr lang="en-US" dirty="0"/>
              <a:t> </a:t>
            </a:r>
            <a:r>
              <a:rPr lang="en-US" dirty="0" err="1"/>
              <a:t>ini</a:t>
            </a:r>
            <a:r>
              <a:rPr lang="en-US" dirty="0"/>
              <a:t> </a:t>
            </a:r>
            <a:r>
              <a:rPr lang="en-US" dirty="0" err="1"/>
              <a:t>melibatkan</a:t>
            </a:r>
            <a:r>
              <a:rPr lang="en-US" dirty="0"/>
              <a:t> </a:t>
            </a:r>
            <a:r>
              <a:rPr lang="en-US" dirty="0" err="1"/>
              <a:t>Satuan</a:t>
            </a:r>
            <a:r>
              <a:rPr lang="en-US" dirty="0"/>
              <a:t> </a:t>
            </a:r>
            <a:r>
              <a:rPr lang="en-US" dirty="0" err="1"/>
              <a:t>Batupasir</a:t>
            </a:r>
            <a:r>
              <a:rPr lang="en-US" dirty="0"/>
              <a:t> </a:t>
            </a:r>
            <a:r>
              <a:rPr lang="en-US" dirty="0" err="1"/>
              <a:t>Selang-Seling</a:t>
            </a:r>
            <a:r>
              <a:rPr lang="en-US" dirty="0"/>
              <a:t> </a:t>
            </a:r>
            <a:r>
              <a:rPr lang="en-US" dirty="0" err="1"/>
              <a:t>Batulempung</a:t>
            </a:r>
            <a:r>
              <a:rPr lang="en-US" dirty="0"/>
              <a:t> (</a:t>
            </a:r>
            <a:r>
              <a:rPr lang="en-US" dirty="0" err="1"/>
              <a:t>Formasi</a:t>
            </a:r>
            <a:r>
              <a:rPr lang="en-US" dirty="0"/>
              <a:t> </a:t>
            </a:r>
            <a:r>
              <a:rPr lang="en-US" dirty="0" err="1"/>
              <a:t>Sambipitu</a:t>
            </a:r>
            <a:r>
              <a:rPr lang="en-US" dirty="0"/>
              <a:t>) </a:t>
            </a:r>
            <a:r>
              <a:rPr lang="en-US" dirty="0" err="1"/>
              <a:t>dan</a:t>
            </a:r>
            <a:r>
              <a:rPr lang="en-US" dirty="0"/>
              <a:t> </a:t>
            </a:r>
            <a:r>
              <a:rPr lang="en-US" dirty="0" err="1"/>
              <a:t>Satuan</a:t>
            </a:r>
            <a:r>
              <a:rPr lang="en-US" dirty="0"/>
              <a:t> </a:t>
            </a:r>
            <a:r>
              <a:rPr lang="en-US" dirty="0" err="1"/>
              <a:t>Batuan</a:t>
            </a:r>
            <a:r>
              <a:rPr lang="en-US" dirty="0"/>
              <a:t> </a:t>
            </a:r>
            <a:r>
              <a:rPr lang="en-US" dirty="0" err="1"/>
              <a:t>Batugamping</a:t>
            </a:r>
            <a:r>
              <a:rPr lang="en-US" dirty="0"/>
              <a:t> (</a:t>
            </a:r>
            <a:r>
              <a:rPr lang="en-US" dirty="0" err="1"/>
              <a:t>Formasi</a:t>
            </a:r>
            <a:r>
              <a:rPr lang="en-US" dirty="0"/>
              <a:t> </a:t>
            </a:r>
            <a:r>
              <a:rPr lang="en-US" dirty="0" err="1"/>
              <a:t>Wonosari</a:t>
            </a:r>
            <a:r>
              <a:rPr lang="en-US" dirty="0"/>
              <a:t>). </a:t>
            </a:r>
            <a:r>
              <a:rPr lang="en-US" dirty="0" err="1"/>
              <a:t>Dengan</a:t>
            </a:r>
            <a:r>
              <a:rPr lang="en-US" dirty="0"/>
              <a:t> </a:t>
            </a:r>
            <a:r>
              <a:rPr lang="en-US" dirty="0" err="1"/>
              <a:t>arah</a:t>
            </a:r>
            <a:r>
              <a:rPr lang="en-US" dirty="0"/>
              <a:t> </a:t>
            </a:r>
            <a:r>
              <a:rPr lang="en-US" dirty="0" err="1"/>
              <a:t>sesar</a:t>
            </a:r>
            <a:r>
              <a:rPr lang="en-US" dirty="0"/>
              <a:t> </a:t>
            </a:r>
            <a:r>
              <a:rPr lang="en-US" dirty="0" err="1"/>
              <a:t>mendatar</a:t>
            </a:r>
            <a:r>
              <a:rPr lang="en-US" dirty="0"/>
              <a:t> yang </a:t>
            </a:r>
            <a:r>
              <a:rPr lang="en-US" dirty="0" err="1"/>
              <a:t>relatif</a:t>
            </a:r>
            <a:r>
              <a:rPr lang="en-US" dirty="0"/>
              <a:t> </a:t>
            </a:r>
            <a:r>
              <a:rPr lang="en-US" dirty="0" err="1"/>
              <a:t>Timur</a:t>
            </a:r>
            <a:r>
              <a:rPr lang="en-US" dirty="0"/>
              <a:t> </a:t>
            </a:r>
            <a:r>
              <a:rPr lang="en-US" dirty="0" err="1"/>
              <a:t>Laut</a:t>
            </a:r>
            <a:r>
              <a:rPr lang="en-US" dirty="0"/>
              <a:t> – Barat </a:t>
            </a:r>
            <a:r>
              <a:rPr lang="en-US" dirty="0" err="1"/>
              <a:t>Daya</a:t>
            </a:r>
            <a:r>
              <a:rPr lang="en-US" dirty="0"/>
              <a:t> </a:t>
            </a:r>
            <a:r>
              <a:rPr lang="en-US" dirty="0" err="1"/>
              <a:t>dan</a:t>
            </a:r>
            <a:r>
              <a:rPr lang="en-US" dirty="0"/>
              <a:t> </a:t>
            </a:r>
            <a:r>
              <a:rPr lang="en-US" dirty="0" err="1"/>
              <a:t>Arah</a:t>
            </a:r>
            <a:r>
              <a:rPr lang="en-US" dirty="0"/>
              <a:t> Gaya </a:t>
            </a:r>
            <a:r>
              <a:rPr lang="en-US" dirty="0" err="1"/>
              <a:t>Utama</a:t>
            </a:r>
            <a:r>
              <a:rPr lang="en-US" dirty="0"/>
              <a:t> </a:t>
            </a:r>
            <a:r>
              <a:rPr lang="en-US" dirty="0" err="1"/>
              <a:t>dengan</a:t>
            </a:r>
            <a:r>
              <a:rPr lang="en-US" dirty="0"/>
              <a:t> </a:t>
            </a:r>
            <a:r>
              <a:rPr lang="en-US" dirty="0" err="1"/>
              <a:t>arah</a:t>
            </a:r>
            <a:r>
              <a:rPr lang="en-US" dirty="0"/>
              <a:t> N 335° E</a:t>
            </a:r>
            <a:r>
              <a:rPr lang="en-US" dirty="0" smtClean="0"/>
              <a:t>. (</a:t>
            </a:r>
            <a:r>
              <a:rPr lang="en-US" dirty="0" err="1" smtClean="0"/>
              <a:t>Nugraha</a:t>
            </a:r>
            <a:r>
              <a:rPr lang="en-US" dirty="0" smtClean="0"/>
              <a:t>, </a:t>
            </a:r>
            <a:r>
              <a:rPr lang="en-US" dirty="0" err="1" smtClean="0"/>
              <a:t>dkk</a:t>
            </a:r>
            <a:r>
              <a:rPr lang="en-US" dirty="0" smtClean="0"/>
              <a:t>, 2017: 8)</a:t>
            </a:r>
          </a:p>
          <a:p>
            <a:pPr marL="342900" indent="-342900" algn="just">
              <a:buAutoNum type="arabicPeriod"/>
            </a:pPr>
            <a:endParaRPr lang="en-US" dirty="0"/>
          </a:p>
          <a:p>
            <a:pPr algn="just"/>
            <a:endParaRPr lang="en-US" dirty="0" smtClean="0"/>
          </a:p>
        </p:txBody>
      </p:sp>
    </p:spTree>
    <p:extLst>
      <p:ext uri="{BB962C8B-B14F-4D97-AF65-F5344CB8AC3E}">
        <p14:creationId xmlns:p14="http://schemas.microsoft.com/office/powerpoint/2010/main" val="387542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9F513B4-12EE-4DFC-B2EA-6AB4A6075276}"/>
              </a:ext>
            </a:extLst>
          </p:cNvPr>
          <p:cNvSpPr/>
          <p:nvPr/>
        </p:nvSpPr>
        <p:spPr>
          <a:xfrm>
            <a:off x="663677" y="736551"/>
            <a:ext cx="3170903" cy="523220"/>
          </a:xfrm>
          <a:prstGeom prst="rect">
            <a:avLst/>
          </a:prstGeom>
        </p:spPr>
        <p:txBody>
          <a:bodyPr wrap="square">
            <a:spAutoFit/>
          </a:bodyPr>
          <a:lstStyle/>
          <a:p>
            <a:pPr marL="457200" indent="-457200">
              <a:buFont typeface="Arial" panose="020B0604020202020204" pitchFamily="34" charset="0"/>
              <a:buChar char="•"/>
            </a:pPr>
            <a:r>
              <a:rPr lang="en-US" sz="2800" b="1" i="1" dirty="0" err="1">
                <a:latin typeface="Arial" panose="020B0604020202020204" pitchFamily="34" charset="0"/>
                <a:ea typeface="Calibri" panose="020F0502020204030204" pitchFamily="34" charset="0"/>
                <a:cs typeface="Times New Roman" panose="02020603050405020304" pitchFamily="18" charset="0"/>
              </a:rPr>
              <a:t>Kekeringan</a:t>
            </a:r>
            <a:r>
              <a:rPr lang="en-US" sz="2800" b="1" i="1" dirty="0">
                <a:latin typeface="Arial" panose="020B0604020202020204" pitchFamily="34" charset="0"/>
                <a:ea typeface="Calibri" panose="020F0502020204030204" pitchFamily="34" charset="0"/>
                <a:cs typeface="Times New Roman" panose="02020603050405020304" pitchFamily="18" charset="0"/>
              </a:rPr>
              <a:t> </a:t>
            </a:r>
            <a:endParaRPr lang="en-ID" sz="2800" b="1" dirty="0"/>
          </a:p>
        </p:txBody>
      </p:sp>
      <p:sp>
        <p:nvSpPr>
          <p:cNvPr id="30" name="TextBox 29">
            <a:extLst>
              <a:ext uri="{FF2B5EF4-FFF2-40B4-BE49-F238E27FC236}">
                <a16:creationId xmlns:a16="http://schemas.microsoft.com/office/drawing/2014/main" id="{43CBDE8E-A4C3-41E4-888D-BB0D0F0BAA4B}"/>
              </a:ext>
            </a:extLst>
          </p:cNvPr>
          <p:cNvSpPr txBox="1"/>
          <p:nvPr/>
        </p:nvSpPr>
        <p:spPr>
          <a:xfrm>
            <a:off x="663677" y="1444437"/>
            <a:ext cx="4443197" cy="4247317"/>
          </a:xfrm>
          <a:prstGeom prst="rect">
            <a:avLst/>
          </a:prstGeom>
          <a:noFill/>
        </p:spPr>
        <p:txBody>
          <a:bodyPr wrap="square" rtlCol="0">
            <a:spAutoFit/>
          </a:bodyPr>
          <a:lstStyle/>
          <a:p>
            <a:pPr algn="just">
              <a:lnSpc>
                <a:spcPct val="150000"/>
              </a:lnSpc>
            </a:pPr>
            <a:r>
              <a:rPr lang="en-ID" dirty="0" err="1"/>
              <a:t>Potensi</a:t>
            </a:r>
            <a:r>
              <a:rPr lang="en-ID" dirty="0"/>
              <a:t> </a:t>
            </a:r>
            <a:r>
              <a:rPr lang="en-ID" dirty="0" err="1"/>
              <a:t>bencana</a:t>
            </a:r>
            <a:r>
              <a:rPr lang="en-ID" dirty="0"/>
              <a:t> lain yang </a:t>
            </a:r>
            <a:r>
              <a:rPr lang="en-ID" dirty="0" err="1"/>
              <a:t>mungkin</a:t>
            </a:r>
            <a:r>
              <a:rPr lang="en-ID" dirty="0"/>
              <a:t> </a:t>
            </a:r>
            <a:r>
              <a:rPr lang="en-ID" dirty="0" err="1"/>
              <a:t>terjadi</a:t>
            </a:r>
            <a:r>
              <a:rPr lang="en-ID" dirty="0"/>
              <a:t> di </a:t>
            </a:r>
            <a:r>
              <a:rPr lang="en-ID" dirty="0" err="1"/>
              <a:t>Kapanewon</a:t>
            </a:r>
            <a:r>
              <a:rPr lang="en-ID" dirty="0"/>
              <a:t> </a:t>
            </a:r>
            <a:r>
              <a:rPr lang="en-ID" dirty="0" err="1" smtClean="0"/>
              <a:t>Wonosari</a:t>
            </a:r>
            <a:r>
              <a:rPr lang="en-ID" dirty="0" smtClean="0"/>
              <a:t> </a:t>
            </a:r>
            <a:r>
              <a:rPr lang="en-ID" dirty="0" err="1"/>
              <a:t>adalah</a:t>
            </a:r>
            <a:r>
              <a:rPr lang="en-ID" dirty="0"/>
              <a:t> </a:t>
            </a:r>
            <a:r>
              <a:rPr lang="en-ID" dirty="0" err="1"/>
              <a:t>kekeringan</a:t>
            </a:r>
            <a:r>
              <a:rPr lang="en-ID" dirty="0"/>
              <a:t>. </a:t>
            </a:r>
            <a:r>
              <a:rPr lang="en-ID" dirty="0" err="1"/>
              <a:t>Selama</a:t>
            </a:r>
            <a:r>
              <a:rPr lang="en-ID" dirty="0"/>
              <a:t> </a:t>
            </a:r>
            <a:r>
              <a:rPr lang="en-ID" dirty="0" err="1"/>
              <a:t>tinjauan</a:t>
            </a:r>
            <a:r>
              <a:rPr lang="en-ID" dirty="0"/>
              <a:t> </a:t>
            </a:r>
            <a:r>
              <a:rPr lang="en-ID" dirty="0" err="1"/>
              <a:t>lapangan</a:t>
            </a:r>
            <a:r>
              <a:rPr lang="en-ID" dirty="0"/>
              <a:t> </a:t>
            </a:r>
            <a:r>
              <a:rPr lang="en-ID" dirty="0" err="1"/>
              <a:t>kebutuhan</a:t>
            </a:r>
            <a:r>
              <a:rPr lang="en-ID" dirty="0"/>
              <a:t> air </a:t>
            </a:r>
            <a:r>
              <a:rPr lang="en-ID" dirty="0" err="1"/>
              <a:t>bersih</a:t>
            </a:r>
            <a:r>
              <a:rPr lang="en-ID" dirty="0"/>
              <a:t> di </a:t>
            </a:r>
            <a:r>
              <a:rPr lang="en-ID" dirty="0" err="1"/>
              <a:t>beberapa</a:t>
            </a:r>
            <a:r>
              <a:rPr lang="en-ID" dirty="0"/>
              <a:t> </a:t>
            </a:r>
            <a:r>
              <a:rPr lang="en-ID" dirty="0" err="1"/>
              <a:t>tempat</a:t>
            </a:r>
            <a:r>
              <a:rPr lang="en-ID" dirty="0"/>
              <a:t> </a:t>
            </a:r>
            <a:r>
              <a:rPr lang="en-ID" dirty="0" err="1"/>
              <a:t>wisata</a:t>
            </a:r>
            <a:r>
              <a:rPr lang="en-ID" dirty="0"/>
              <a:t> </a:t>
            </a:r>
            <a:r>
              <a:rPr lang="en-ID" dirty="0" err="1"/>
              <a:t>dipenuhi</a:t>
            </a:r>
            <a:r>
              <a:rPr lang="en-ID" dirty="0"/>
              <a:t> oleh PAM </a:t>
            </a:r>
            <a:r>
              <a:rPr lang="en-ID" dirty="0" err="1" smtClean="0"/>
              <a:t>Desa</a:t>
            </a:r>
            <a:r>
              <a:rPr lang="en-ID" dirty="0" smtClean="0"/>
              <a:t> yang </a:t>
            </a:r>
            <a:r>
              <a:rPr lang="en-ID" dirty="0" err="1" smtClean="0"/>
              <a:t>dikelola</a:t>
            </a:r>
            <a:r>
              <a:rPr lang="en-ID" dirty="0" smtClean="0"/>
              <a:t> </a:t>
            </a:r>
            <a:r>
              <a:rPr lang="en-ID" dirty="0" err="1" smtClean="0"/>
              <a:t>oleh</a:t>
            </a:r>
            <a:r>
              <a:rPr lang="en-ID" dirty="0" smtClean="0"/>
              <a:t> </a:t>
            </a:r>
            <a:r>
              <a:rPr lang="en-ID" dirty="0" err="1" smtClean="0"/>
              <a:t>BUMKal</a:t>
            </a:r>
            <a:r>
              <a:rPr lang="en-ID" dirty="0" smtClean="0"/>
              <a:t> Mardi </a:t>
            </a:r>
            <a:r>
              <a:rPr lang="en-ID" dirty="0" err="1" smtClean="0"/>
              <a:t>Gemi</a:t>
            </a:r>
            <a:r>
              <a:rPr lang="en-ID" dirty="0" smtClean="0"/>
              <a:t> </a:t>
            </a:r>
            <a:r>
              <a:rPr lang="en-ID" dirty="0" err="1" smtClean="0"/>
              <a:t>Gari</a:t>
            </a:r>
            <a:r>
              <a:rPr lang="en-ID" dirty="0" smtClean="0"/>
              <a:t>. </a:t>
            </a:r>
            <a:r>
              <a:rPr lang="en-ID" dirty="0" err="1" smtClean="0"/>
              <a:t>Untuk</a:t>
            </a:r>
            <a:r>
              <a:rPr lang="en-ID" dirty="0" smtClean="0"/>
              <a:t> </a:t>
            </a:r>
            <a:r>
              <a:rPr lang="en-ID" dirty="0" err="1"/>
              <a:t>kebutuhan</a:t>
            </a:r>
            <a:r>
              <a:rPr lang="en-ID" dirty="0"/>
              <a:t> </a:t>
            </a:r>
            <a:r>
              <a:rPr lang="en-ID" dirty="0" err="1"/>
              <a:t>masyarakat</a:t>
            </a:r>
            <a:r>
              <a:rPr lang="en-ID" dirty="0"/>
              <a:t> yang </a:t>
            </a:r>
            <a:r>
              <a:rPr lang="en-ID" dirty="0" err="1"/>
              <a:t>belum</a:t>
            </a:r>
            <a:r>
              <a:rPr lang="en-ID" dirty="0"/>
              <a:t> </a:t>
            </a:r>
            <a:r>
              <a:rPr lang="en-ID" dirty="0" err="1"/>
              <a:t>terjangkau</a:t>
            </a:r>
            <a:r>
              <a:rPr lang="en-ID" dirty="0"/>
              <a:t> air </a:t>
            </a:r>
            <a:r>
              <a:rPr lang="en-ID" dirty="0" err="1"/>
              <a:t>bersih</a:t>
            </a:r>
            <a:r>
              <a:rPr lang="en-ID" dirty="0"/>
              <a:t> </a:t>
            </a:r>
            <a:r>
              <a:rPr lang="en-ID" dirty="0" err="1"/>
              <a:t>dari</a:t>
            </a:r>
            <a:r>
              <a:rPr lang="en-ID" dirty="0"/>
              <a:t> PAM, </a:t>
            </a:r>
            <a:r>
              <a:rPr lang="en-ID" dirty="0" err="1"/>
              <a:t>masih</a:t>
            </a:r>
            <a:r>
              <a:rPr lang="en-ID" dirty="0"/>
              <a:t> </a:t>
            </a:r>
            <a:r>
              <a:rPr lang="en-ID" dirty="0" err="1"/>
              <a:t>menggunakan</a:t>
            </a:r>
            <a:r>
              <a:rPr lang="en-ID" dirty="0"/>
              <a:t> air </a:t>
            </a:r>
            <a:r>
              <a:rPr lang="en-ID" dirty="0" err="1"/>
              <a:t>telaga</a:t>
            </a:r>
            <a:r>
              <a:rPr lang="en-ID" dirty="0"/>
              <a:t> </a:t>
            </a:r>
            <a:r>
              <a:rPr lang="en-ID" dirty="0" err="1"/>
              <a:t>atau</a:t>
            </a:r>
            <a:r>
              <a:rPr lang="en-ID" dirty="0"/>
              <a:t> </a:t>
            </a:r>
            <a:r>
              <a:rPr lang="en-ID" dirty="0" err="1"/>
              <a:t>embung</a:t>
            </a:r>
            <a:r>
              <a:rPr lang="en-ID" dirty="0"/>
              <a:t> </a:t>
            </a:r>
            <a:r>
              <a:rPr lang="en-ID" dirty="0" err="1"/>
              <a:t>atau</a:t>
            </a:r>
            <a:r>
              <a:rPr lang="en-ID" dirty="0"/>
              <a:t> </a:t>
            </a:r>
            <a:r>
              <a:rPr lang="en-ID" dirty="0" err="1"/>
              <a:t>tempat</a:t>
            </a:r>
            <a:r>
              <a:rPr lang="en-ID" dirty="0"/>
              <a:t> </a:t>
            </a:r>
            <a:r>
              <a:rPr lang="en-ID" dirty="0" err="1"/>
              <a:t>penampungan</a:t>
            </a:r>
            <a:r>
              <a:rPr lang="en-ID" dirty="0"/>
              <a:t> air </a:t>
            </a:r>
            <a:r>
              <a:rPr lang="en-ID" dirty="0" err="1"/>
              <a:t>hujan</a:t>
            </a:r>
            <a:r>
              <a:rPr lang="en-ID" dirty="0"/>
              <a:t>. </a:t>
            </a:r>
          </a:p>
        </p:txBody>
      </p:sp>
      <p:sp>
        <p:nvSpPr>
          <p:cNvPr id="31" name="Rectangle 30">
            <a:extLst>
              <a:ext uri="{FF2B5EF4-FFF2-40B4-BE49-F238E27FC236}">
                <a16:creationId xmlns:a16="http://schemas.microsoft.com/office/drawing/2014/main" id="{370F3A74-84AE-4586-AF7D-2C316ECC65AD}"/>
              </a:ext>
            </a:extLst>
          </p:cNvPr>
          <p:cNvSpPr/>
          <p:nvPr/>
        </p:nvSpPr>
        <p:spPr>
          <a:xfrm>
            <a:off x="5945444" y="1444437"/>
            <a:ext cx="6096000" cy="4185761"/>
          </a:xfrm>
          <a:prstGeom prst="rect">
            <a:avLst/>
          </a:prstGeom>
        </p:spPr>
        <p:txBody>
          <a:bodyPr>
            <a:spAutoFit/>
          </a:bodyPr>
          <a:lstStyle/>
          <a:p>
            <a:pPr algn="just">
              <a:lnSpc>
                <a:spcPct val="150000"/>
              </a:lnSpc>
              <a:spcBef>
                <a:spcPts val="600"/>
              </a:spcBef>
              <a:spcAft>
                <a:spcPts val="600"/>
              </a:spcAft>
            </a:pP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Potensi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bencana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lain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adalah</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potensi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kecelakaan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ketika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sedang</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beraktifitas</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di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dalam</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gua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diantaranya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p>
          <a:p>
            <a:pPr marL="342900" indent="-342900" algn="just">
              <a:lnSpc>
                <a:spcPct val="150000"/>
              </a:lnSpc>
              <a:spcBef>
                <a:spcPts val="600"/>
              </a:spcBef>
              <a:spcAft>
                <a:spcPts val="600"/>
              </a:spcAft>
              <a:buAutoNum type="arabicParenR"/>
            </a:pP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Kehilangan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arah</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terutama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wisatawan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yang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tidak</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menggunakan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pemandu</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p>
          <a:p>
            <a:pPr marL="342900" indent="-342900" algn="just">
              <a:lnSpc>
                <a:spcPct val="150000"/>
              </a:lnSpc>
              <a:spcBef>
                <a:spcPts val="600"/>
              </a:spcBef>
              <a:spcAft>
                <a:spcPts val="600"/>
              </a:spcAft>
              <a:buAutoNum type="arabicParenR"/>
            </a:pP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Ancaman</a:t>
            </a:r>
            <a:r>
              <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binatang</a:t>
            </a:r>
            <a:endPar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342900" indent="-342900" algn="just">
              <a:lnSpc>
                <a:spcPct val="150000"/>
              </a:lnSpc>
              <a:spcBef>
                <a:spcPts val="600"/>
              </a:spcBef>
              <a:spcAft>
                <a:spcPts val="600"/>
              </a:spcAft>
              <a:buAutoNum type="arabicParenR"/>
            </a:pP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Tergelincir</a:t>
            </a:r>
            <a:r>
              <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atau</a:t>
            </a:r>
            <a:r>
              <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terhanyut</a:t>
            </a:r>
            <a:r>
              <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di </a:t>
            </a: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sungai</a:t>
            </a:r>
            <a:endPar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342900" indent="-342900" algn="just">
              <a:lnSpc>
                <a:spcPct val="150000"/>
              </a:lnSpc>
              <a:spcBef>
                <a:spcPts val="600"/>
              </a:spcBef>
              <a:spcAft>
                <a:spcPts val="600"/>
              </a:spcAft>
              <a:buAutoNum type="arabicParenR"/>
            </a:pP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Kebakaran</a:t>
            </a:r>
            <a:r>
              <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lahan</a:t>
            </a:r>
            <a:r>
              <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saat</a:t>
            </a:r>
            <a:r>
              <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musim</a:t>
            </a:r>
            <a:r>
              <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kemarau</a:t>
            </a:r>
            <a:endPar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endParaRPr lang="en-ID" dirty="0">
              <a:latin typeface="HelvLight"/>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8557B3A6-1A6A-457A-96F8-125AF39DCAA2}"/>
              </a:ext>
            </a:extLst>
          </p:cNvPr>
          <p:cNvSpPr txBox="1"/>
          <p:nvPr/>
        </p:nvSpPr>
        <p:spPr>
          <a:xfrm>
            <a:off x="663678" y="28665"/>
            <a:ext cx="7181850" cy="707886"/>
          </a:xfrm>
          <a:prstGeom prst="rect">
            <a:avLst/>
          </a:prstGeom>
          <a:noFill/>
        </p:spPr>
        <p:txBody>
          <a:bodyPr wrap="square" rtlCol="0">
            <a:spAutoFit/>
          </a:bodyPr>
          <a:lstStyle/>
          <a:p>
            <a:r>
              <a:rPr lang="en-US" sz="4000" b="1" dirty="0"/>
              <a:t>POTENSI BENCANA (P)</a:t>
            </a:r>
            <a:endParaRPr lang="en-ID" sz="4000" b="1" dirty="0"/>
          </a:p>
        </p:txBody>
      </p:sp>
      <p:sp>
        <p:nvSpPr>
          <p:cNvPr id="6" name="TextBox 5">
            <a:extLst>
              <a:ext uri="{FF2B5EF4-FFF2-40B4-BE49-F238E27FC236}">
                <a16:creationId xmlns:a16="http://schemas.microsoft.com/office/drawing/2014/main" id="{974BED8E-D24D-4D18-AB5D-7CA7D5691047}"/>
              </a:ext>
            </a:extLst>
          </p:cNvPr>
          <p:cNvSpPr txBox="1"/>
          <p:nvPr/>
        </p:nvSpPr>
        <p:spPr>
          <a:xfrm>
            <a:off x="57278" y="112812"/>
            <a:ext cx="606400" cy="584775"/>
          </a:xfrm>
          <a:prstGeom prst="rect">
            <a:avLst/>
          </a:prstGeom>
          <a:noFill/>
        </p:spPr>
        <p:txBody>
          <a:bodyPr wrap="square" rtlCol="0">
            <a:spAutoFit/>
          </a:bodyPr>
          <a:lstStyle/>
          <a:p>
            <a:r>
              <a:rPr lang="en-US" sz="3200" b="1" dirty="0"/>
              <a:t>B.</a:t>
            </a:r>
            <a:endParaRPr lang="en-ID" sz="3200" b="1" dirty="0"/>
          </a:p>
        </p:txBody>
      </p:sp>
      <p:sp>
        <p:nvSpPr>
          <p:cNvPr id="7" name="Rectangle 6">
            <a:extLst>
              <a:ext uri="{FF2B5EF4-FFF2-40B4-BE49-F238E27FC236}">
                <a16:creationId xmlns:a16="http://schemas.microsoft.com/office/drawing/2014/main" id="{DE0251E5-4149-45A1-8FCC-A961AB3FA149}"/>
              </a:ext>
            </a:extLst>
          </p:cNvPr>
          <p:cNvSpPr/>
          <p:nvPr/>
        </p:nvSpPr>
        <p:spPr>
          <a:xfrm>
            <a:off x="5945444" y="736551"/>
            <a:ext cx="3170903" cy="523220"/>
          </a:xfrm>
          <a:prstGeom prst="rect">
            <a:avLst/>
          </a:prstGeom>
        </p:spPr>
        <p:txBody>
          <a:bodyPr wrap="square">
            <a:spAutoFit/>
          </a:bodyPr>
          <a:lstStyle/>
          <a:p>
            <a:pPr marL="457200" indent="-457200">
              <a:buFont typeface="Arial" panose="020B0604020202020204" pitchFamily="34" charset="0"/>
              <a:buChar char="•"/>
            </a:pPr>
            <a:r>
              <a:rPr lang="en-US" sz="2800" b="1" i="1" dirty="0" err="1">
                <a:latin typeface="Arial" panose="020B0604020202020204" pitchFamily="34" charset="0"/>
                <a:ea typeface="Calibri" panose="020F0502020204030204" pitchFamily="34" charset="0"/>
                <a:cs typeface="Times New Roman" panose="02020603050405020304" pitchFamily="18" charset="0"/>
              </a:rPr>
              <a:t>Kecelakaan</a:t>
            </a:r>
            <a:r>
              <a:rPr lang="en-US" sz="2800" b="1" i="1" dirty="0">
                <a:latin typeface="Arial" panose="020B0604020202020204" pitchFamily="34" charset="0"/>
                <a:ea typeface="Calibri" panose="020F0502020204030204" pitchFamily="34" charset="0"/>
                <a:cs typeface="Times New Roman" panose="02020603050405020304" pitchFamily="18" charset="0"/>
              </a:rPr>
              <a:t> </a:t>
            </a:r>
            <a:endParaRPr lang="en-ID" sz="2800" b="1" dirty="0"/>
          </a:p>
        </p:txBody>
      </p:sp>
    </p:spTree>
    <p:extLst>
      <p:ext uri="{BB962C8B-B14F-4D97-AF65-F5344CB8AC3E}">
        <p14:creationId xmlns:p14="http://schemas.microsoft.com/office/powerpoint/2010/main" val="1513537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424A3D-9F53-4EE6-868E-9CF4F24B8DAB}"/>
              </a:ext>
            </a:extLst>
          </p:cNvPr>
          <p:cNvSpPr txBox="1"/>
          <p:nvPr/>
        </p:nvSpPr>
        <p:spPr>
          <a:xfrm>
            <a:off x="875071" y="70812"/>
            <a:ext cx="7181850" cy="707886"/>
          </a:xfrm>
          <a:prstGeom prst="rect">
            <a:avLst/>
          </a:prstGeom>
          <a:noFill/>
        </p:spPr>
        <p:txBody>
          <a:bodyPr wrap="square" rtlCol="0">
            <a:spAutoFit/>
          </a:bodyPr>
          <a:lstStyle/>
          <a:p>
            <a:r>
              <a:rPr lang="en-US" sz="4000" b="1" dirty="0"/>
              <a:t>KERENTANAN BENCANA (K)</a:t>
            </a:r>
            <a:endParaRPr lang="en-ID" sz="4000" b="1" dirty="0"/>
          </a:p>
        </p:txBody>
      </p:sp>
      <p:sp>
        <p:nvSpPr>
          <p:cNvPr id="3" name="Rectangle 2">
            <a:extLst>
              <a:ext uri="{FF2B5EF4-FFF2-40B4-BE49-F238E27FC236}">
                <a16:creationId xmlns:a16="http://schemas.microsoft.com/office/drawing/2014/main" id="{0471AC5D-6949-4DA2-B9D1-803A268DA9B7}"/>
              </a:ext>
            </a:extLst>
          </p:cNvPr>
          <p:cNvSpPr/>
          <p:nvPr/>
        </p:nvSpPr>
        <p:spPr>
          <a:xfrm>
            <a:off x="609600" y="778698"/>
            <a:ext cx="10115550" cy="3780522"/>
          </a:xfrm>
          <a:prstGeom prst="rect">
            <a:avLst/>
          </a:prstGeom>
        </p:spPr>
        <p:txBody>
          <a:bodyPr wrap="square">
            <a:spAutoFit/>
          </a:bodyPr>
          <a:lstStyle/>
          <a:p>
            <a:pPr algn="just">
              <a:lnSpc>
                <a:spcPct val="150000"/>
              </a:lnSpc>
              <a:spcBef>
                <a:spcPts val="600"/>
              </a:spcBef>
              <a:spcAft>
                <a:spcPts val="600"/>
              </a:spcAft>
            </a:pP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Kerentanan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bencana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merupakan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suatu</a:t>
            </a:r>
            <a:r>
              <a:rPr lang="en-ID"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kondisi</a:t>
            </a:r>
            <a:r>
              <a:rPr lang="en-ID"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sosial</a:t>
            </a:r>
            <a:r>
              <a:rPr lang="en-ID"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budaya</a:t>
            </a:r>
            <a:r>
              <a:rPr lang="en-ID"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ekonomi</a:t>
            </a:r>
            <a:r>
              <a:rPr lang="en-ID" b="1" dirty="0">
                <a:solidFill>
                  <a:srgbClr val="000000"/>
                </a:solidFill>
                <a:latin typeface="Arial" panose="020B0604020202020204" pitchFamily="34" charset="0"/>
                <a:ea typeface="Calibri" panose="020F0502020204030204" pitchFamily="34" charset="0"/>
                <a:cs typeface="Times New Roman" panose="02020603050405020304" pitchFamily="18" charset="0"/>
              </a:rPr>
              <a:t> dan </a:t>
            </a:r>
            <a:r>
              <a:rPr lang="en-ID"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lingkungan</a:t>
            </a:r>
            <a:r>
              <a:rPr lang="en-ID"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masyarakat</a:t>
            </a:r>
            <a:r>
              <a:rPr lang="en-ID" b="1" dirty="0">
                <a:solidFill>
                  <a:srgbClr val="000000"/>
                </a:solidFill>
                <a:latin typeface="Arial" panose="020B0604020202020204" pitchFamily="34" charset="0"/>
                <a:ea typeface="Calibri" panose="020F0502020204030204" pitchFamily="34" charset="0"/>
                <a:cs typeface="Times New Roman" panose="02020603050405020304" pitchFamily="18" charset="0"/>
              </a:rPr>
              <a:t> yang </a:t>
            </a:r>
            <a:r>
              <a:rPr lang="en-ID"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rentan</a:t>
            </a:r>
            <a:r>
              <a:rPr lang="en-ID"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terhadap</a:t>
            </a:r>
            <a:r>
              <a:rPr lang="en-ID"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resiko</a:t>
            </a:r>
            <a:r>
              <a:rPr lang="en-ID"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bencana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Kondisi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social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disini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berlaku</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bagi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masyarakat</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setempat</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yang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tinggal</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di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daerah</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lokasi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wisata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maupun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para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wisatawan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yang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datang</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berkunjung</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Kondisi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sosial</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seperti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umur</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jenis</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kelamin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pendidikan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cacat</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fisik</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kondisi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hamil</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dan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kondisi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budaya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seperti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kebiasaan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tidak</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disiplin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tidak</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taat</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peraturan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tatib</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merupakan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beberapa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parameter yang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rentan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terhadap</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resiko</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bencana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Kondisi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ekonomi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yang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terkait</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dengan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lapangan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kerja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penghasilan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tetap</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pendapatan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dan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kondisi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lingkungan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terkait</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dengan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kesehatan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seperti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diabetis</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melitus</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hipertensi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jantung</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pembuluh</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darah</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persendian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tulang</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dan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lainnya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merupakan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beberapa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parameter yang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rentan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terhadap</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resiko</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bencana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ID" dirty="0">
              <a:latin typeface="HelvLigh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558CA61-5A69-4459-848A-0FAB4320DD29}"/>
              </a:ext>
            </a:extLst>
          </p:cNvPr>
          <p:cNvSpPr txBox="1"/>
          <p:nvPr/>
        </p:nvSpPr>
        <p:spPr>
          <a:xfrm>
            <a:off x="235859" y="132368"/>
            <a:ext cx="606400" cy="584775"/>
          </a:xfrm>
          <a:prstGeom prst="rect">
            <a:avLst/>
          </a:prstGeom>
          <a:noFill/>
        </p:spPr>
        <p:txBody>
          <a:bodyPr wrap="square" rtlCol="0">
            <a:spAutoFit/>
          </a:bodyPr>
          <a:lstStyle/>
          <a:p>
            <a:r>
              <a:rPr lang="en-US" sz="3200" b="1" dirty="0"/>
              <a:t>C.</a:t>
            </a:r>
            <a:endParaRPr lang="en-ID" sz="3200" b="1" dirty="0"/>
          </a:p>
        </p:txBody>
      </p:sp>
    </p:spTree>
    <p:extLst>
      <p:ext uri="{BB962C8B-B14F-4D97-AF65-F5344CB8AC3E}">
        <p14:creationId xmlns:p14="http://schemas.microsoft.com/office/powerpoint/2010/main" val="2730221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D1C97C-012B-44E0-BF12-3128FB8AC02B}"/>
              </a:ext>
            </a:extLst>
          </p:cNvPr>
          <p:cNvSpPr txBox="1"/>
          <p:nvPr/>
        </p:nvSpPr>
        <p:spPr>
          <a:xfrm>
            <a:off x="591537" y="55602"/>
            <a:ext cx="7181850" cy="707886"/>
          </a:xfrm>
          <a:prstGeom prst="rect">
            <a:avLst/>
          </a:prstGeom>
          <a:noFill/>
        </p:spPr>
        <p:txBody>
          <a:bodyPr wrap="square" rtlCol="0">
            <a:spAutoFit/>
          </a:bodyPr>
          <a:lstStyle/>
          <a:p>
            <a:r>
              <a:rPr lang="en-US" sz="4000" b="1" dirty="0"/>
              <a:t>MITIGASI BENCANA (M)</a:t>
            </a:r>
            <a:endParaRPr lang="en-ID" sz="4000" b="1" dirty="0"/>
          </a:p>
        </p:txBody>
      </p:sp>
      <p:sp>
        <p:nvSpPr>
          <p:cNvPr id="3" name="Rectangle 2">
            <a:extLst>
              <a:ext uri="{FF2B5EF4-FFF2-40B4-BE49-F238E27FC236}">
                <a16:creationId xmlns:a16="http://schemas.microsoft.com/office/drawing/2014/main" id="{458AF756-7B55-4126-A4EA-C20EB882FCA4}"/>
              </a:ext>
            </a:extLst>
          </p:cNvPr>
          <p:cNvSpPr/>
          <p:nvPr/>
        </p:nvSpPr>
        <p:spPr>
          <a:xfrm>
            <a:off x="565355" y="1886693"/>
            <a:ext cx="5530645" cy="3139321"/>
          </a:xfrm>
          <a:prstGeom prst="rect">
            <a:avLst/>
          </a:prstGeom>
        </p:spPr>
        <p:txBody>
          <a:bodyPr wrap="square">
            <a:spAutoFit/>
          </a:bodyPr>
          <a:lstStyle/>
          <a:p>
            <a:pPr marL="342900" indent="-342900" algn="just">
              <a:buAutoNum type="arabicParenR"/>
            </a:pPr>
            <a:r>
              <a:rPr lang="en-ID" dirty="0" err="1">
                <a:solidFill>
                  <a:srgbClr val="000000"/>
                </a:solidFill>
                <a:latin typeface="Arial" panose="020B0604020202020204" pitchFamily="34" charset="0"/>
                <a:ea typeface="Calibri" panose="020F0502020204030204" pitchFamily="34" charset="0"/>
              </a:rPr>
              <a:t>Hindari</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tempat</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tempat</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rawan</a:t>
            </a:r>
            <a:r>
              <a:rPr lang="en-ID" dirty="0">
                <a:solidFill>
                  <a:srgbClr val="000000"/>
                </a:solidFill>
                <a:latin typeface="Arial" panose="020B0604020202020204" pitchFamily="34" charset="0"/>
                <a:ea typeface="Calibri" panose="020F0502020204030204" pitchFamily="34" charset="0"/>
              </a:rPr>
              <a:t> yang </a:t>
            </a:r>
            <a:r>
              <a:rPr lang="en-ID" dirty="0" err="1">
                <a:solidFill>
                  <a:srgbClr val="000000"/>
                </a:solidFill>
                <a:latin typeface="Arial" panose="020B0604020202020204" pitchFamily="34" charset="0"/>
                <a:ea typeface="Calibri" panose="020F0502020204030204" pitchFamily="34" charset="0"/>
              </a:rPr>
              <a:t>berpotensi</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terjadi</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rot</a:t>
            </a:r>
            <a:r>
              <a:rPr lang="en-ID" i="1" dirty="0" err="1">
                <a:solidFill>
                  <a:srgbClr val="000000"/>
                </a:solidFill>
                <a:latin typeface="Arial" panose="020B0604020202020204" pitchFamily="34" charset="0"/>
                <a:ea typeface="Calibri" panose="020F0502020204030204" pitchFamily="34" charset="0"/>
              </a:rPr>
              <a:t>asional</a:t>
            </a:r>
            <a:r>
              <a:rPr lang="en-ID" i="1" dirty="0">
                <a:solidFill>
                  <a:srgbClr val="000000"/>
                </a:solidFill>
                <a:latin typeface="Arial" panose="020B0604020202020204" pitchFamily="34" charset="0"/>
                <a:ea typeface="Calibri" panose="020F0502020204030204" pitchFamily="34" charset="0"/>
              </a:rPr>
              <a:t> rock sliding</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atau</a:t>
            </a:r>
            <a:r>
              <a:rPr lang="en-ID" dirty="0">
                <a:solidFill>
                  <a:srgbClr val="000000"/>
                </a:solidFill>
                <a:latin typeface="Arial" panose="020B0604020202020204" pitchFamily="34" charset="0"/>
                <a:ea typeface="Calibri" panose="020F0502020204030204" pitchFamily="34" charset="0"/>
              </a:rPr>
              <a:t> </a:t>
            </a:r>
            <a:r>
              <a:rPr lang="en-ID" i="1" dirty="0">
                <a:solidFill>
                  <a:srgbClr val="000000"/>
                </a:solidFill>
                <a:latin typeface="Arial" panose="020B0604020202020204" pitchFamily="34" charset="0"/>
                <a:ea typeface="Calibri" panose="020F0502020204030204" pitchFamily="34" charset="0"/>
              </a:rPr>
              <a:t>rock fall</a:t>
            </a:r>
            <a:r>
              <a:rPr lang="en-ID" dirty="0">
                <a:solidFill>
                  <a:srgbClr val="000000"/>
                </a:solidFill>
                <a:latin typeface="Arial" panose="020B0604020202020204" pitchFamily="34" charset="0"/>
                <a:ea typeface="Calibri" panose="020F0502020204030204" pitchFamily="34" charset="0"/>
              </a:rPr>
              <a:t>, </a:t>
            </a:r>
          </a:p>
          <a:p>
            <a:pPr marL="342900" indent="-342900" algn="just">
              <a:buAutoNum type="arabicParenR"/>
            </a:pPr>
            <a:r>
              <a:rPr lang="en-ID" dirty="0" err="1">
                <a:solidFill>
                  <a:srgbClr val="000000"/>
                </a:solidFill>
                <a:latin typeface="Arial" panose="020B0604020202020204" pitchFamily="34" charset="0"/>
                <a:ea typeface="Calibri" panose="020F0502020204030204" pitchFamily="34" charset="0"/>
              </a:rPr>
              <a:t>Pemasangan</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rambu</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rambu</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peringatan</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daerah</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rawan</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kedua</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jenis</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bencana</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tadi</a:t>
            </a:r>
            <a:r>
              <a:rPr lang="en-ID" dirty="0">
                <a:solidFill>
                  <a:srgbClr val="000000"/>
                </a:solidFill>
                <a:latin typeface="Arial" panose="020B0604020202020204" pitchFamily="34" charset="0"/>
                <a:ea typeface="Calibri" panose="020F0502020204030204" pitchFamily="34" charset="0"/>
              </a:rPr>
              <a:t>, </a:t>
            </a:r>
          </a:p>
          <a:p>
            <a:pPr marL="342900" indent="-342900" algn="just">
              <a:buAutoNum type="arabicParenR"/>
            </a:pPr>
            <a:r>
              <a:rPr lang="en-ID" dirty="0" err="1">
                <a:solidFill>
                  <a:srgbClr val="000000"/>
                </a:solidFill>
                <a:latin typeface="Arial" panose="020B0604020202020204" pitchFamily="34" charset="0"/>
                <a:ea typeface="Calibri" panose="020F0502020204030204" pitchFamily="34" charset="0"/>
              </a:rPr>
              <a:t>Hindari</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membangun</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bangunan</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infrastruktur</a:t>
            </a:r>
            <a:r>
              <a:rPr lang="en-ID" dirty="0">
                <a:solidFill>
                  <a:srgbClr val="000000"/>
                </a:solidFill>
                <a:latin typeface="Arial" panose="020B0604020202020204" pitchFamily="34" charset="0"/>
                <a:ea typeface="Calibri" panose="020F0502020204030204" pitchFamily="34" charset="0"/>
              </a:rPr>
              <a:t> di </a:t>
            </a:r>
            <a:r>
              <a:rPr lang="en-ID" dirty="0" err="1">
                <a:solidFill>
                  <a:srgbClr val="000000"/>
                </a:solidFill>
                <a:latin typeface="Arial" panose="020B0604020202020204" pitchFamily="34" charset="0"/>
                <a:ea typeface="Calibri" panose="020F0502020204030204" pitchFamily="34" charset="0"/>
              </a:rPr>
              <a:t>atas</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tebing</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atau</a:t>
            </a:r>
            <a:r>
              <a:rPr lang="en-ID" dirty="0">
                <a:solidFill>
                  <a:srgbClr val="000000"/>
                </a:solidFill>
                <a:latin typeface="Arial" panose="020B0604020202020204" pitchFamily="34" charset="0"/>
                <a:ea typeface="Calibri" panose="020F0502020204030204" pitchFamily="34" charset="0"/>
              </a:rPr>
              <a:t> di </a:t>
            </a:r>
            <a:r>
              <a:rPr lang="en-ID" dirty="0" err="1">
                <a:solidFill>
                  <a:srgbClr val="000000"/>
                </a:solidFill>
                <a:latin typeface="Arial" panose="020B0604020202020204" pitchFamily="34" charset="0"/>
                <a:ea typeface="Calibri" panose="020F0502020204030204" pitchFamily="34" charset="0"/>
              </a:rPr>
              <a:t>bawah</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tebing</a:t>
            </a:r>
            <a:r>
              <a:rPr lang="en-ID" dirty="0">
                <a:solidFill>
                  <a:srgbClr val="000000"/>
                </a:solidFill>
                <a:latin typeface="Arial" panose="020B0604020202020204" pitchFamily="34" charset="0"/>
                <a:ea typeface="Calibri" panose="020F0502020204030204" pitchFamily="34" charset="0"/>
              </a:rPr>
              <a:t> yang </a:t>
            </a:r>
            <a:r>
              <a:rPr lang="en-ID" dirty="0" err="1">
                <a:solidFill>
                  <a:srgbClr val="000000"/>
                </a:solidFill>
                <a:latin typeface="Arial" panose="020B0604020202020204" pitchFamily="34" charset="0"/>
                <a:ea typeface="Calibri" panose="020F0502020204030204" pitchFamily="34" charset="0"/>
              </a:rPr>
              <a:t>berpotensi</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terjadinya</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kedua</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jenis</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bencana</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tadi</a:t>
            </a:r>
            <a:r>
              <a:rPr lang="en-ID" dirty="0">
                <a:solidFill>
                  <a:srgbClr val="000000"/>
                </a:solidFill>
                <a:latin typeface="Arial" panose="020B0604020202020204" pitchFamily="34" charset="0"/>
                <a:ea typeface="Calibri" panose="020F0502020204030204" pitchFamily="34" charset="0"/>
              </a:rPr>
              <a:t>, </a:t>
            </a:r>
          </a:p>
          <a:p>
            <a:pPr marL="342900" indent="-342900" algn="just">
              <a:buAutoNum type="arabicParenR"/>
            </a:pPr>
            <a:r>
              <a:rPr lang="en-ID" dirty="0" err="1">
                <a:solidFill>
                  <a:srgbClr val="000000"/>
                </a:solidFill>
                <a:latin typeface="Arial" panose="020B0604020202020204" pitchFamily="34" charset="0"/>
                <a:ea typeface="Calibri" panose="020F0502020204030204" pitchFamily="34" charset="0"/>
              </a:rPr>
              <a:t>Jalur</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evakuasi</a:t>
            </a:r>
            <a:r>
              <a:rPr lang="en-ID" dirty="0">
                <a:solidFill>
                  <a:srgbClr val="000000"/>
                </a:solidFill>
                <a:latin typeface="Arial" panose="020B0604020202020204" pitchFamily="34" charset="0"/>
                <a:ea typeface="Calibri" panose="020F0502020204030204" pitchFamily="34" charset="0"/>
              </a:rPr>
              <a:t> dan </a:t>
            </a:r>
            <a:r>
              <a:rPr lang="en-ID" dirty="0" err="1">
                <a:solidFill>
                  <a:srgbClr val="000000"/>
                </a:solidFill>
                <a:latin typeface="Arial" panose="020B0604020202020204" pitchFamily="34" charset="0"/>
                <a:ea typeface="Calibri" panose="020F0502020204030204" pitchFamily="34" charset="0"/>
              </a:rPr>
              <a:t>tempat</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evakuasi</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disiapkan</a:t>
            </a:r>
            <a:r>
              <a:rPr lang="en-ID" dirty="0">
                <a:solidFill>
                  <a:srgbClr val="000000"/>
                </a:solidFill>
                <a:latin typeface="Arial" panose="020B0604020202020204" pitchFamily="34" charset="0"/>
                <a:ea typeface="Calibri" panose="020F0502020204030204" pitchFamily="34" charset="0"/>
              </a:rPr>
              <a:t>,</a:t>
            </a:r>
          </a:p>
          <a:p>
            <a:pPr marL="342900" indent="-342900" algn="just">
              <a:buAutoNum type="arabicParenR"/>
            </a:pPr>
            <a:r>
              <a:rPr lang="en-ID" dirty="0" err="1">
                <a:solidFill>
                  <a:srgbClr val="000000"/>
                </a:solidFill>
                <a:latin typeface="Arial" panose="020B0604020202020204" pitchFamily="34" charset="0"/>
                <a:ea typeface="Calibri" panose="020F0502020204030204" pitchFamily="34" charset="0"/>
              </a:rPr>
              <a:t>Kesiapan</a:t>
            </a:r>
            <a:r>
              <a:rPr lang="en-ID" dirty="0">
                <a:solidFill>
                  <a:srgbClr val="000000"/>
                </a:solidFill>
                <a:latin typeface="Arial" panose="020B0604020202020204" pitchFamily="34" charset="0"/>
                <a:ea typeface="Calibri" panose="020F0502020204030204" pitchFamily="34" charset="0"/>
              </a:rPr>
              <a:t> P3K, </a:t>
            </a:r>
          </a:p>
          <a:p>
            <a:pPr marL="342900" indent="-342900" algn="just">
              <a:buAutoNum type="arabicParenR"/>
            </a:pPr>
            <a:r>
              <a:rPr lang="en-ID" dirty="0" err="1">
                <a:solidFill>
                  <a:srgbClr val="000000"/>
                </a:solidFill>
                <a:latin typeface="Arial" panose="020B0604020202020204" pitchFamily="34" charset="0"/>
                <a:ea typeface="Calibri" panose="020F0502020204030204" pitchFamily="34" charset="0"/>
              </a:rPr>
              <a:t>Akomodasi</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ke</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puskesmas</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rumah</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sakit</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terdekat</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disiapkan</a:t>
            </a:r>
            <a:endParaRPr lang="en-ID" dirty="0"/>
          </a:p>
        </p:txBody>
      </p:sp>
      <p:sp>
        <p:nvSpPr>
          <p:cNvPr id="5" name="TextBox 4">
            <a:extLst>
              <a:ext uri="{FF2B5EF4-FFF2-40B4-BE49-F238E27FC236}">
                <a16:creationId xmlns:a16="http://schemas.microsoft.com/office/drawing/2014/main" id="{6A438416-A565-402A-82C9-F246F2E6E20E}"/>
              </a:ext>
            </a:extLst>
          </p:cNvPr>
          <p:cNvSpPr txBox="1"/>
          <p:nvPr/>
        </p:nvSpPr>
        <p:spPr>
          <a:xfrm>
            <a:off x="591537" y="697610"/>
            <a:ext cx="3876675" cy="523220"/>
          </a:xfrm>
          <a:prstGeom prst="rect">
            <a:avLst/>
          </a:prstGeom>
          <a:noFill/>
        </p:spPr>
        <p:txBody>
          <a:bodyPr wrap="square" rtlCol="0">
            <a:spAutoFit/>
          </a:bodyPr>
          <a:lstStyle/>
          <a:p>
            <a:pPr marL="457200" indent="-457200">
              <a:buFont typeface="Arial" panose="020B0604020202020204" pitchFamily="34" charset="0"/>
              <a:buChar char="•"/>
            </a:pPr>
            <a:r>
              <a:rPr lang="en-US" sz="2800" b="1" dirty="0"/>
              <a:t>ROCK FALL </a:t>
            </a:r>
          </a:p>
        </p:txBody>
      </p:sp>
      <p:sp>
        <p:nvSpPr>
          <p:cNvPr id="8" name="TextBox 7">
            <a:extLst>
              <a:ext uri="{FF2B5EF4-FFF2-40B4-BE49-F238E27FC236}">
                <a16:creationId xmlns:a16="http://schemas.microsoft.com/office/drawing/2014/main" id="{6CFF4883-8DB9-41F4-82BC-5BF2EE7CA055}"/>
              </a:ext>
            </a:extLst>
          </p:cNvPr>
          <p:cNvSpPr txBox="1"/>
          <p:nvPr/>
        </p:nvSpPr>
        <p:spPr>
          <a:xfrm>
            <a:off x="104774" y="85702"/>
            <a:ext cx="606400" cy="584775"/>
          </a:xfrm>
          <a:prstGeom prst="rect">
            <a:avLst/>
          </a:prstGeom>
          <a:noFill/>
        </p:spPr>
        <p:txBody>
          <a:bodyPr wrap="square" rtlCol="0">
            <a:spAutoFit/>
          </a:bodyPr>
          <a:lstStyle/>
          <a:p>
            <a:r>
              <a:rPr lang="en-US" sz="3200" b="1" dirty="0"/>
              <a:t>D.</a:t>
            </a:r>
            <a:endParaRPr lang="en-ID" sz="3200" b="1" dirty="0"/>
          </a:p>
        </p:txBody>
      </p:sp>
    </p:spTree>
    <p:extLst>
      <p:ext uri="{BB962C8B-B14F-4D97-AF65-F5344CB8AC3E}">
        <p14:creationId xmlns:p14="http://schemas.microsoft.com/office/powerpoint/2010/main" val="368239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5332EB-191D-42AC-AECB-04424CBC7987}"/>
              </a:ext>
            </a:extLst>
          </p:cNvPr>
          <p:cNvSpPr txBox="1"/>
          <p:nvPr/>
        </p:nvSpPr>
        <p:spPr>
          <a:xfrm>
            <a:off x="250722" y="81885"/>
            <a:ext cx="7181850" cy="707886"/>
          </a:xfrm>
          <a:prstGeom prst="rect">
            <a:avLst/>
          </a:prstGeom>
          <a:noFill/>
        </p:spPr>
        <p:txBody>
          <a:bodyPr wrap="square" rtlCol="0">
            <a:spAutoFit/>
          </a:bodyPr>
          <a:lstStyle/>
          <a:p>
            <a:r>
              <a:rPr lang="en-US" sz="4000" b="1" dirty="0"/>
              <a:t>MITIGASI BENCANA (M)</a:t>
            </a:r>
            <a:endParaRPr lang="en-ID" sz="4000" b="1" dirty="0"/>
          </a:p>
        </p:txBody>
      </p:sp>
      <p:sp>
        <p:nvSpPr>
          <p:cNvPr id="3" name="Rectangle 2">
            <a:extLst>
              <a:ext uri="{FF2B5EF4-FFF2-40B4-BE49-F238E27FC236}">
                <a16:creationId xmlns:a16="http://schemas.microsoft.com/office/drawing/2014/main" id="{CD104C36-56A3-401B-A18D-BCA87EAC52EE}"/>
              </a:ext>
            </a:extLst>
          </p:cNvPr>
          <p:cNvSpPr/>
          <p:nvPr/>
        </p:nvSpPr>
        <p:spPr>
          <a:xfrm>
            <a:off x="334296" y="770535"/>
            <a:ext cx="2851355" cy="523220"/>
          </a:xfrm>
          <a:prstGeom prst="rect">
            <a:avLst/>
          </a:prstGeom>
        </p:spPr>
        <p:txBody>
          <a:bodyPr wrap="square">
            <a:spAutoFit/>
          </a:bodyPr>
          <a:lstStyle/>
          <a:p>
            <a:pPr marL="457200" indent="-457200">
              <a:buFont typeface="Arial" panose="020B0604020202020204" pitchFamily="34" charset="0"/>
              <a:buChar char="•"/>
            </a:pPr>
            <a:r>
              <a:rPr lang="en-US" sz="2800" b="1" i="1" dirty="0" err="1">
                <a:latin typeface="Arial" panose="020B0604020202020204" pitchFamily="34" charset="0"/>
                <a:ea typeface="Calibri" panose="020F0502020204030204" pitchFamily="34" charset="0"/>
                <a:cs typeface="Times New Roman" panose="02020603050405020304" pitchFamily="18" charset="0"/>
              </a:rPr>
              <a:t>Kekeringan</a:t>
            </a:r>
            <a:r>
              <a:rPr lang="en-US" sz="2800" b="1" i="1" dirty="0">
                <a:latin typeface="Arial" panose="020B0604020202020204" pitchFamily="34" charset="0"/>
                <a:ea typeface="Calibri" panose="020F0502020204030204" pitchFamily="34" charset="0"/>
                <a:cs typeface="Times New Roman" panose="02020603050405020304" pitchFamily="18" charset="0"/>
              </a:rPr>
              <a:t> </a:t>
            </a:r>
            <a:endParaRPr lang="en-ID" sz="2800" b="1" dirty="0"/>
          </a:p>
        </p:txBody>
      </p:sp>
      <p:sp>
        <p:nvSpPr>
          <p:cNvPr id="4" name="Rectangle 3">
            <a:extLst>
              <a:ext uri="{FF2B5EF4-FFF2-40B4-BE49-F238E27FC236}">
                <a16:creationId xmlns:a16="http://schemas.microsoft.com/office/drawing/2014/main" id="{303FFB9A-AA2D-43E8-B92B-EF2A928DA9CA}"/>
              </a:ext>
            </a:extLst>
          </p:cNvPr>
          <p:cNvSpPr/>
          <p:nvPr/>
        </p:nvSpPr>
        <p:spPr>
          <a:xfrm>
            <a:off x="0" y="1459185"/>
            <a:ext cx="6096000" cy="5442516"/>
          </a:xfrm>
          <a:prstGeom prst="rect">
            <a:avLst/>
          </a:prstGeom>
        </p:spPr>
        <p:txBody>
          <a:bodyPr>
            <a:spAutoFit/>
          </a:bodyPr>
          <a:lstStyle/>
          <a:p>
            <a:pPr marL="342900" indent="-342900" algn="just">
              <a:lnSpc>
                <a:spcPct val="150000"/>
              </a:lnSpc>
              <a:buAutoNum type="arabicParenR"/>
            </a:pP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Menjaga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dan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memperbaiki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telaga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embung</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agar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tidak</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bocor,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menggunakan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lempung</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tanah</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liat</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untuk</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menutup</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rekahan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rongga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batu</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gamping</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yang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merupakan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basement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telaga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embung</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atau</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memberi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membrane (</a:t>
            </a:r>
            <a:r>
              <a:rPr lang="en-ID" i="1" dirty="0">
                <a:solidFill>
                  <a:srgbClr val="000000"/>
                </a:solidFill>
                <a:latin typeface="Arial" panose="020B0604020202020204" pitchFamily="34" charset="0"/>
                <a:ea typeface="Calibri" panose="020F0502020204030204" pitchFamily="34" charset="0"/>
                <a:cs typeface="Times New Roman" panose="02020603050405020304" pitchFamily="18" charset="0"/>
              </a:rPr>
              <a:t>plastic</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pada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dasar</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telaga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embung</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p>
          <a:p>
            <a:pPr marL="342900" indent="-342900" algn="just">
              <a:lnSpc>
                <a:spcPct val="150000"/>
              </a:lnSpc>
              <a:buAutoNum type="arabicParenR"/>
            </a:pP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Membuat</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bak</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penampungan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air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hujan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dalam</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ukuran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besar</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p>
          <a:p>
            <a:pPr marL="342900" indent="-342900" algn="just">
              <a:lnSpc>
                <a:spcPct val="150000"/>
              </a:lnSpc>
              <a:buAutoNum type="arabicParenR"/>
            </a:pP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Mencari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sumber</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air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permukaan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mata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air,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sungai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dan air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bawah</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permukaan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sungai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bawah</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tanah</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dan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sumur</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bor</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p>
          <a:p>
            <a:pPr marL="342900" indent="-342900" algn="just">
              <a:lnSpc>
                <a:spcPct val="150000"/>
              </a:lnSpc>
              <a:buAutoNum type="arabicParenR"/>
            </a:pP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Menambah</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jaringan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PAM, </a:t>
            </a:r>
          </a:p>
          <a:p>
            <a:pPr marL="342900" indent="-342900" algn="just">
              <a:lnSpc>
                <a:spcPct val="150000"/>
              </a:lnSpc>
              <a:buAutoNum type="arabicParenR"/>
            </a:pP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Membuat</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bak</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penampungan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air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hujan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untuk</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tiap</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rumah</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ID" dirty="0">
              <a:latin typeface="HelvLight"/>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A3086DA9-83FB-4C14-ABD3-856D7020C71F}"/>
              </a:ext>
            </a:extLst>
          </p:cNvPr>
          <p:cNvSpPr/>
          <p:nvPr/>
        </p:nvSpPr>
        <p:spPr>
          <a:xfrm>
            <a:off x="6610350" y="1274519"/>
            <a:ext cx="5247353" cy="3462486"/>
          </a:xfrm>
          <a:prstGeom prst="rect">
            <a:avLst/>
          </a:prstGeom>
        </p:spPr>
        <p:txBody>
          <a:bodyPr wrap="square">
            <a:spAutoFit/>
          </a:bodyPr>
          <a:lstStyle/>
          <a:p>
            <a:pPr marL="342900" indent="-342900" algn="just">
              <a:lnSpc>
                <a:spcPct val="150000"/>
              </a:lnSpc>
              <a:spcBef>
                <a:spcPts val="600"/>
              </a:spcBef>
              <a:spcAft>
                <a:spcPts val="600"/>
              </a:spcAft>
              <a:buAutoNum type="arabicParenR"/>
            </a:pP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Menggunakan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jasa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pemandu</a:t>
            </a:r>
            <a:endPar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342900" indent="-342900" algn="just">
              <a:lnSpc>
                <a:spcPct val="150000"/>
              </a:lnSpc>
              <a:spcBef>
                <a:spcPts val="600"/>
              </a:spcBef>
              <a:spcAft>
                <a:spcPts val="600"/>
              </a:spcAft>
              <a:buAutoNum type="arabicParenR"/>
            </a:pPr>
            <a:r>
              <a:rPr lang="en-US"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Tetap</a:t>
            </a:r>
            <a:r>
              <a:rPr lang="en-US"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menghindari</a:t>
            </a:r>
            <a:r>
              <a:rPr lang="en-US"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semak</a:t>
            </a:r>
            <a:r>
              <a:rPr lang="en-US"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belukar</a:t>
            </a:r>
            <a:r>
              <a:rPr lang="en-US"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yang </a:t>
            </a:r>
            <a:r>
              <a:rPr lang="en-US"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biasanya</a:t>
            </a:r>
            <a:r>
              <a:rPr lang="en-US"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menjadi</a:t>
            </a:r>
            <a:r>
              <a:rPr lang="en-US"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sarang</a:t>
            </a:r>
            <a:r>
              <a:rPr lang="en-US"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binatang</a:t>
            </a:r>
            <a:r>
              <a:rPr lang="en-US"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berbahaya</a:t>
            </a:r>
            <a:r>
              <a:rPr lang="en-US"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seperti</a:t>
            </a:r>
            <a:r>
              <a:rPr lang="en-US"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ular</a:t>
            </a:r>
            <a:r>
              <a:rPr lang="en-US"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kelabang</a:t>
            </a:r>
            <a:r>
              <a:rPr lang="en-US"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dan</a:t>
            </a:r>
            <a:r>
              <a:rPr lang="en-US"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sebagainya</a:t>
            </a:r>
            <a:endPar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342900" indent="-342900" algn="just">
              <a:lnSpc>
                <a:spcPct val="150000"/>
              </a:lnSpc>
              <a:spcBef>
                <a:spcPts val="600"/>
              </a:spcBef>
              <a:spcAft>
                <a:spcPts val="600"/>
              </a:spcAft>
              <a:buAutoNum type="arabicParenR"/>
            </a:pP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Pemasangan</a:t>
            </a:r>
            <a:r>
              <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rambu</a:t>
            </a:r>
            <a:r>
              <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bahaya</a:t>
            </a:r>
            <a:r>
              <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kebakaran</a:t>
            </a:r>
            <a:r>
              <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lahan</a:t>
            </a:r>
            <a:endPar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342900" indent="-342900" algn="just">
              <a:lnSpc>
                <a:spcPct val="150000"/>
              </a:lnSpc>
              <a:spcBef>
                <a:spcPts val="600"/>
              </a:spcBef>
              <a:spcAft>
                <a:spcPts val="600"/>
              </a:spcAft>
              <a:buAutoNum type="arabicParenR"/>
            </a:pP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Pemasangan</a:t>
            </a:r>
            <a:r>
              <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rambu</a:t>
            </a:r>
            <a:r>
              <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bahaya</a:t>
            </a:r>
            <a:r>
              <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kedalaman</a:t>
            </a:r>
            <a:r>
              <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sungai</a:t>
            </a:r>
            <a:r>
              <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dan</a:t>
            </a:r>
            <a:r>
              <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pinggir</a:t>
            </a:r>
            <a:r>
              <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sungai</a:t>
            </a:r>
            <a:r>
              <a:rPr lang="en-ID"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yang </a:t>
            </a:r>
            <a:r>
              <a:rPr lang="en-ID"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licin</a:t>
            </a:r>
            <a:endParaRPr lang="en-ID" dirty="0">
              <a:latin typeface="HelvLight"/>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B10C4844-4544-4F56-A4B0-20AC3A584821}"/>
              </a:ext>
            </a:extLst>
          </p:cNvPr>
          <p:cNvSpPr/>
          <p:nvPr/>
        </p:nvSpPr>
        <p:spPr>
          <a:xfrm>
            <a:off x="6808838" y="770535"/>
            <a:ext cx="4694904" cy="523220"/>
          </a:xfrm>
          <a:prstGeom prst="rect">
            <a:avLst/>
          </a:prstGeom>
        </p:spPr>
        <p:txBody>
          <a:bodyPr wrap="square">
            <a:spAutoFit/>
          </a:bodyPr>
          <a:lstStyle/>
          <a:p>
            <a:pPr marL="457200" indent="-457200">
              <a:buFont typeface="Arial" panose="020B0604020202020204" pitchFamily="34" charset="0"/>
              <a:buChar char="•"/>
            </a:pPr>
            <a:r>
              <a:rPr lang="en-US" sz="2800" b="1" i="1" dirty="0" err="1">
                <a:latin typeface="Arial" panose="020B0604020202020204" pitchFamily="34" charset="0"/>
                <a:ea typeface="Calibri" panose="020F0502020204030204" pitchFamily="34" charset="0"/>
                <a:cs typeface="Times New Roman" panose="02020603050405020304" pitchFamily="18" charset="0"/>
              </a:rPr>
              <a:t>Potensi</a:t>
            </a:r>
            <a:r>
              <a:rPr lang="en-US" sz="2800" b="1" i="1" dirty="0">
                <a:latin typeface="Arial" panose="020B0604020202020204" pitchFamily="34" charset="0"/>
                <a:ea typeface="Calibri" panose="020F0502020204030204" pitchFamily="34" charset="0"/>
                <a:cs typeface="Times New Roman" panose="02020603050405020304" pitchFamily="18" charset="0"/>
              </a:rPr>
              <a:t> </a:t>
            </a:r>
            <a:r>
              <a:rPr lang="en-US" sz="2800" b="1" i="1" dirty="0" err="1">
                <a:latin typeface="Arial" panose="020B0604020202020204" pitchFamily="34" charset="0"/>
                <a:ea typeface="Calibri" panose="020F0502020204030204" pitchFamily="34" charset="0"/>
                <a:cs typeface="Times New Roman" panose="02020603050405020304" pitchFamily="18" charset="0"/>
              </a:rPr>
              <a:t>Kecelakaan</a:t>
            </a:r>
            <a:r>
              <a:rPr lang="en-US" sz="2800" b="1" i="1" dirty="0">
                <a:latin typeface="Arial" panose="020B0604020202020204" pitchFamily="34" charset="0"/>
                <a:ea typeface="Calibri" panose="020F0502020204030204" pitchFamily="34" charset="0"/>
                <a:cs typeface="Times New Roman" panose="02020603050405020304" pitchFamily="18" charset="0"/>
              </a:rPr>
              <a:t> </a:t>
            </a:r>
            <a:endParaRPr lang="en-ID" sz="2800" b="1" dirty="0"/>
          </a:p>
        </p:txBody>
      </p:sp>
    </p:spTree>
    <p:extLst>
      <p:ext uri="{BB962C8B-B14F-4D97-AF65-F5344CB8AC3E}">
        <p14:creationId xmlns:p14="http://schemas.microsoft.com/office/powerpoint/2010/main" val="2320758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044EA8-10FC-4566-8AD3-23BB2EB723C9}"/>
              </a:ext>
            </a:extLst>
          </p:cNvPr>
          <p:cNvSpPr/>
          <p:nvPr/>
        </p:nvSpPr>
        <p:spPr>
          <a:xfrm>
            <a:off x="711174" y="1031875"/>
            <a:ext cx="7895303" cy="878574"/>
          </a:xfrm>
          <a:prstGeom prst="rect">
            <a:avLst/>
          </a:prstGeom>
        </p:spPr>
        <p:txBody>
          <a:bodyPr wrap="square">
            <a:spAutoFit/>
          </a:bodyPr>
          <a:lstStyle/>
          <a:p>
            <a:pPr>
              <a:lnSpc>
                <a:spcPct val="150000"/>
              </a:lnSpc>
            </a:pPr>
            <a:r>
              <a:rPr lang="en-ID" dirty="0" err="1">
                <a:solidFill>
                  <a:srgbClr val="000000"/>
                </a:solidFill>
                <a:latin typeface="Arial" panose="020B0604020202020204" pitchFamily="34" charset="0"/>
                <a:ea typeface="Calibri" panose="020F0502020204030204" pitchFamily="34" charset="0"/>
              </a:rPr>
              <a:t>Resiko</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Bencana</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adalah</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dampak</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kerugian</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harta</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benda</a:t>
            </a:r>
            <a:r>
              <a:rPr lang="en-ID" dirty="0">
                <a:solidFill>
                  <a:srgbClr val="000000"/>
                </a:solidFill>
                <a:latin typeface="Arial" panose="020B0604020202020204" pitchFamily="34" charset="0"/>
                <a:ea typeface="Calibri" panose="020F0502020204030204" pitchFamily="34" charset="0"/>
              </a:rPr>
              <a:t> dan </a:t>
            </a:r>
            <a:r>
              <a:rPr lang="en-ID" dirty="0" err="1">
                <a:solidFill>
                  <a:srgbClr val="000000"/>
                </a:solidFill>
                <a:latin typeface="Arial" panose="020B0604020202020204" pitchFamily="34" charset="0"/>
                <a:ea typeface="Calibri" panose="020F0502020204030204" pitchFamily="34" charset="0"/>
              </a:rPr>
              <a:t>jiwa</a:t>
            </a:r>
            <a:r>
              <a:rPr lang="en-ID" dirty="0">
                <a:solidFill>
                  <a:srgbClr val="000000"/>
                </a:solidFill>
                <a:latin typeface="Arial" panose="020B0604020202020204" pitchFamily="34" charset="0"/>
                <a:ea typeface="Calibri" panose="020F0502020204030204" pitchFamily="34" charset="0"/>
              </a:rPr>
              <a:t> raga yang </a:t>
            </a:r>
            <a:r>
              <a:rPr lang="en-ID" dirty="0" err="1">
                <a:solidFill>
                  <a:srgbClr val="000000"/>
                </a:solidFill>
                <a:latin typeface="Arial" panose="020B0604020202020204" pitchFamily="34" charset="0"/>
                <a:ea typeface="Calibri" panose="020F0502020204030204" pitchFamily="34" charset="0"/>
              </a:rPr>
              <a:t>diakibatkan</a:t>
            </a:r>
            <a:r>
              <a:rPr lang="en-ID" dirty="0">
                <a:solidFill>
                  <a:srgbClr val="000000"/>
                </a:solidFill>
                <a:latin typeface="Arial" panose="020B0604020202020204" pitchFamily="34" charset="0"/>
                <a:ea typeface="Calibri" panose="020F0502020204030204" pitchFamily="34" charset="0"/>
              </a:rPr>
              <a:t> oleh </a:t>
            </a:r>
            <a:r>
              <a:rPr lang="en-ID" dirty="0" err="1">
                <a:solidFill>
                  <a:srgbClr val="000000"/>
                </a:solidFill>
                <a:latin typeface="Arial" panose="020B0604020202020204" pitchFamily="34" charset="0"/>
                <a:ea typeface="Calibri" panose="020F0502020204030204" pitchFamily="34" charset="0"/>
              </a:rPr>
              <a:t>kejadian</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bencana</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atau</a:t>
            </a:r>
            <a:r>
              <a:rPr lang="en-ID" dirty="0">
                <a:solidFill>
                  <a:srgbClr val="000000"/>
                </a:solidFill>
                <a:latin typeface="Arial" panose="020B0604020202020204" pitchFamily="34" charset="0"/>
                <a:ea typeface="Calibri" panose="020F0502020204030204" pitchFamily="34" charset="0"/>
              </a:rPr>
              <a:t> </a:t>
            </a:r>
            <a:r>
              <a:rPr lang="en-ID" dirty="0" err="1">
                <a:solidFill>
                  <a:srgbClr val="000000"/>
                </a:solidFill>
                <a:latin typeface="Arial" panose="020B0604020202020204" pitchFamily="34" charset="0"/>
                <a:ea typeface="Calibri" panose="020F0502020204030204" pitchFamily="34" charset="0"/>
              </a:rPr>
              <a:t>kecelakaan</a:t>
            </a:r>
            <a:endParaRPr lang="en-ID" dirty="0"/>
          </a:p>
        </p:txBody>
      </p:sp>
      <p:sp>
        <p:nvSpPr>
          <p:cNvPr id="4" name="Rectangle 3">
            <a:extLst>
              <a:ext uri="{FF2B5EF4-FFF2-40B4-BE49-F238E27FC236}">
                <a16:creationId xmlns:a16="http://schemas.microsoft.com/office/drawing/2014/main" id="{FF3580DE-EE26-4952-B7C7-A26E9668A0AA}"/>
              </a:ext>
            </a:extLst>
          </p:cNvPr>
          <p:cNvSpPr/>
          <p:nvPr/>
        </p:nvSpPr>
        <p:spPr>
          <a:xfrm>
            <a:off x="926578" y="2346652"/>
            <a:ext cx="6735327" cy="2164695"/>
          </a:xfrm>
          <a:prstGeom prst="rect">
            <a:avLst/>
          </a:prstGeom>
        </p:spPr>
        <p:txBody>
          <a:bodyPr wrap="square">
            <a:spAutoFit/>
          </a:bodyPr>
          <a:lstStyle/>
          <a:p>
            <a:pPr algn="just">
              <a:lnSpc>
                <a:spcPct val="150000"/>
              </a:lnSpc>
              <a:spcBef>
                <a:spcPts val="600"/>
              </a:spcBef>
              <a:spcAft>
                <a:spcPts val="600"/>
              </a:spcAft>
            </a:pP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R = P x K/M,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dimana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R =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Resiko</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bencana</a:t>
            </a:r>
            <a:endParaRPr lang="en-ID" dirty="0">
              <a:latin typeface="HelvLigh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P =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Potensi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bencana</a:t>
            </a:r>
            <a:endParaRPr lang="en-ID" dirty="0">
              <a:latin typeface="HelvLigh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K =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Kerentanan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bencana</a:t>
            </a:r>
            <a:endParaRPr lang="en-ID" dirty="0">
              <a:latin typeface="HelvLigh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M =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Mitigasi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bencana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ID" dirty="0">
              <a:latin typeface="HelvLight"/>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8214E617-5DC5-4986-980D-882D42E8573B}"/>
              </a:ext>
            </a:extLst>
          </p:cNvPr>
          <p:cNvSpPr/>
          <p:nvPr/>
        </p:nvSpPr>
        <p:spPr>
          <a:xfrm>
            <a:off x="926578" y="5179565"/>
            <a:ext cx="9651532" cy="1287532"/>
          </a:xfrm>
          <a:prstGeom prst="rect">
            <a:avLst/>
          </a:prstGeom>
        </p:spPr>
        <p:txBody>
          <a:bodyPr wrap="square">
            <a:spAutoFit/>
          </a:bodyPr>
          <a:lstStyle/>
          <a:p>
            <a:pPr algn="just">
              <a:lnSpc>
                <a:spcPct val="150000"/>
              </a:lnSpc>
              <a:spcBef>
                <a:spcPts val="600"/>
              </a:spcBef>
              <a:spcAft>
                <a:spcPts val="600"/>
              </a:spcAft>
            </a:pP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Dengan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mengetahui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potensi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bencana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dan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meningkatkan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mitigasi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bencana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serta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menurunkan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kerentanan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bencana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wisatawan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maka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resiko</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bencana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akan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dapat</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ditekan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sekecil</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mungkin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sehingga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kerugian</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harta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jiwa</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dan raga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dapat</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ID"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dikurangi</a:t>
            </a:r>
            <a:r>
              <a:rPr lang="en-ID"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ID" dirty="0">
              <a:latin typeface="HelvLigh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C5E8B7F-63AF-4B3B-B0F6-6A7CD80129B6}"/>
              </a:ext>
            </a:extLst>
          </p:cNvPr>
          <p:cNvSpPr txBox="1"/>
          <p:nvPr/>
        </p:nvSpPr>
        <p:spPr>
          <a:xfrm>
            <a:off x="591537" y="55602"/>
            <a:ext cx="7181850" cy="707886"/>
          </a:xfrm>
          <a:prstGeom prst="rect">
            <a:avLst/>
          </a:prstGeom>
          <a:noFill/>
        </p:spPr>
        <p:txBody>
          <a:bodyPr wrap="square" rtlCol="0">
            <a:spAutoFit/>
          </a:bodyPr>
          <a:lstStyle/>
          <a:p>
            <a:r>
              <a:rPr lang="en-US" sz="4000" b="1" dirty="0"/>
              <a:t>RESIKO BENCANA</a:t>
            </a:r>
            <a:endParaRPr lang="en-ID" sz="4000" b="1" dirty="0"/>
          </a:p>
        </p:txBody>
      </p:sp>
      <p:sp>
        <p:nvSpPr>
          <p:cNvPr id="7" name="TextBox 6">
            <a:extLst>
              <a:ext uri="{FF2B5EF4-FFF2-40B4-BE49-F238E27FC236}">
                <a16:creationId xmlns:a16="http://schemas.microsoft.com/office/drawing/2014/main" id="{1762EB95-FC38-4FCB-96DF-387AA9901546}"/>
              </a:ext>
            </a:extLst>
          </p:cNvPr>
          <p:cNvSpPr txBox="1"/>
          <p:nvPr/>
        </p:nvSpPr>
        <p:spPr>
          <a:xfrm>
            <a:off x="104774" y="85702"/>
            <a:ext cx="606400" cy="584775"/>
          </a:xfrm>
          <a:prstGeom prst="rect">
            <a:avLst/>
          </a:prstGeom>
          <a:noFill/>
        </p:spPr>
        <p:txBody>
          <a:bodyPr wrap="square" rtlCol="0">
            <a:spAutoFit/>
          </a:bodyPr>
          <a:lstStyle/>
          <a:p>
            <a:r>
              <a:rPr lang="en-US" sz="3200" b="1" dirty="0"/>
              <a:t>E.</a:t>
            </a:r>
            <a:endParaRPr lang="en-ID" sz="3200" b="1" dirty="0"/>
          </a:p>
        </p:txBody>
      </p:sp>
    </p:spTree>
    <p:extLst>
      <p:ext uri="{BB962C8B-B14F-4D97-AF65-F5344CB8AC3E}">
        <p14:creationId xmlns:p14="http://schemas.microsoft.com/office/powerpoint/2010/main" val="3375987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044EA8-10FC-4566-8AD3-23BB2EB723C9}"/>
              </a:ext>
            </a:extLst>
          </p:cNvPr>
          <p:cNvSpPr/>
          <p:nvPr/>
        </p:nvSpPr>
        <p:spPr>
          <a:xfrm>
            <a:off x="697319" y="1641475"/>
            <a:ext cx="10940499" cy="3693319"/>
          </a:xfrm>
          <a:prstGeom prst="rect">
            <a:avLst/>
          </a:prstGeom>
        </p:spPr>
        <p:txBody>
          <a:bodyPr wrap="square">
            <a:spAutoFit/>
          </a:bodyPr>
          <a:lstStyle/>
          <a:p>
            <a:pPr marL="285750" indent="-285750">
              <a:buFont typeface="Arial" panose="020B0604020202020204" pitchFamily="34" charset="0"/>
              <a:buChar char="•"/>
            </a:pPr>
            <a:r>
              <a:rPr lang="en-US" dirty="0"/>
              <a:t>Martina, </a:t>
            </a:r>
            <a:r>
              <a:rPr lang="en-US" dirty="0" err="1"/>
              <a:t>Sopa</a:t>
            </a:r>
            <a:r>
              <a:rPr lang="en-US" dirty="0"/>
              <a:t>; </a:t>
            </a:r>
            <a:r>
              <a:rPr lang="en-US" dirty="0" err="1"/>
              <a:t>Adimulya</a:t>
            </a:r>
            <a:r>
              <a:rPr lang="en-US" dirty="0"/>
              <a:t>, </a:t>
            </a:r>
            <a:r>
              <a:rPr lang="en-US" dirty="0" err="1"/>
              <a:t>Ramdan</a:t>
            </a:r>
            <a:r>
              <a:rPr lang="en-US" dirty="0"/>
              <a:t> </a:t>
            </a:r>
            <a:r>
              <a:rPr lang="en-US" dirty="0" err="1"/>
              <a:t>Purnama</a:t>
            </a:r>
            <a:r>
              <a:rPr lang="en-US" dirty="0"/>
              <a:t>. 2013. </a:t>
            </a:r>
            <a:r>
              <a:rPr lang="en-US" dirty="0" err="1"/>
              <a:t>Strategi</a:t>
            </a:r>
            <a:r>
              <a:rPr lang="en-US" dirty="0"/>
              <a:t> </a:t>
            </a:r>
            <a:r>
              <a:rPr lang="en-US" dirty="0" err="1"/>
              <a:t>Inovasi</a:t>
            </a:r>
            <a:r>
              <a:rPr lang="en-US" dirty="0"/>
              <a:t> </a:t>
            </a:r>
            <a:r>
              <a:rPr lang="en-US" dirty="0" err="1"/>
              <a:t>Produk</a:t>
            </a:r>
            <a:r>
              <a:rPr lang="en-US" dirty="0"/>
              <a:t> </a:t>
            </a:r>
            <a:r>
              <a:rPr lang="en-US" dirty="0" err="1"/>
              <a:t>Wisata</a:t>
            </a:r>
            <a:r>
              <a:rPr lang="en-US" dirty="0"/>
              <a:t> </a:t>
            </a:r>
            <a:r>
              <a:rPr lang="en-US" dirty="0" err="1"/>
              <a:t>Dalam</a:t>
            </a:r>
            <a:r>
              <a:rPr lang="en-US" dirty="0"/>
              <a:t> </a:t>
            </a:r>
            <a:r>
              <a:rPr lang="en-US" dirty="0" err="1"/>
              <a:t>Upaya</a:t>
            </a:r>
            <a:r>
              <a:rPr lang="en-US" dirty="0"/>
              <a:t> </a:t>
            </a:r>
            <a:r>
              <a:rPr lang="en-US" dirty="0" err="1"/>
              <a:t>Meningkatkan</a:t>
            </a:r>
            <a:r>
              <a:rPr lang="en-US" dirty="0"/>
              <a:t> </a:t>
            </a:r>
            <a:r>
              <a:rPr lang="en-US" dirty="0" err="1"/>
              <a:t>Minat</a:t>
            </a:r>
            <a:r>
              <a:rPr lang="en-US" dirty="0"/>
              <a:t> </a:t>
            </a:r>
            <a:r>
              <a:rPr lang="en-US" dirty="0" err="1"/>
              <a:t>Berkunjung</a:t>
            </a:r>
            <a:r>
              <a:rPr lang="en-US" dirty="0"/>
              <a:t> </a:t>
            </a:r>
            <a:r>
              <a:rPr lang="en-US" dirty="0" err="1"/>
              <a:t>Wisatawan</a:t>
            </a:r>
            <a:r>
              <a:rPr lang="en-US" dirty="0"/>
              <a:t> </a:t>
            </a:r>
            <a:r>
              <a:rPr lang="en-US" dirty="0" err="1"/>
              <a:t>Ke</a:t>
            </a:r>
            <a:r>
              <a:rPr lang="en-US" dirty="0"/>
              <a:t> </a:t>
            </a:r>
            <a:r>
              <a:rPr lang="en-US" dirty="0" err="1"/>
              <a:t>Grama</a:t>
            </a:r>
            <a:r>
              <a:rPr lang="en-US" dirty="0"/>
              <a:t> </a:t>
            </a:r>
            <a:r>
              <a:rPr lang="en-US" dirty="0" err="1"/>
              <a:t>Tirta</a:t>
            </a:r>
            <a:r>
              <a:rPr lang="en-US" dirty="0"/>
              <a:t> </a:t>
            </a:r>
            <a:r>
              <a:rPr lang="en-US" dirty="0" err="1"/>
              <a:t>Jatiluhur</a:t>
            </a:r>
            <a:r>
              <a:rPr lang="en-US" dirty="0"/>
              <a:t> </a:t>
            </a:r>
            <a:r>
              <a:rPr lang="en-US" dirty="0" err="1"/>
              <a:t>Purwakarta</a:t>
            </a:r>
            <a:r>
              <a:rPr lang="en-US" dirty="0"/>
              <a:t>. </a:t>
            </a:r>
            <a:r>
              <a:rPr lang="en-US" dirty="0" err="1"/>
              <a:t>Jurnal</a:t>
            </a:r>
            <a:r>
              <a:rPr lang="en-US" dirty="0"/>
              <a:t> </a:t>
            </a:r>
            <a:r>
              <a:rPr lang="en-US" dirty="0" err="1"/>
              <a:t>Khasanah</a:t>
            </a:r>
            <a:r>
              <a:rPr lang="en-US" dirty="0"/>
              <a:t> </a:t>
            </a:r>
            <a:r>
              <a:rPr lang="en-US" dirty="0" err="1"/>
              <a:t>Ilmu</a:t>
            </a:r>
            <a:r>
              <a:rPr lang="en-US" dirty="0"/>
              <a:t>, BSI. Vol. 4 (2): </a:t>
            </a:r>
            <a:r>
              <a:rPr lang="en-US" dirty="0" smtClean="0"/>
              <a:t>59.</a:t>
            </a:r>
          </a:p>
          <a:p>
            <a:pPr marL="285750" indent="-285750">
              <a:buFont typeface="Arial" panose="020B0604020202020204" pitchFamily="34" charset="0"/>
              <a:buChar char="•"/>
            </a:pPr>
            <a:r>
              <a:rPr lang="en-US" dirty="0" err="1" smtClean="0"/>
              <a:t>Nugraha</a:t>
            </a:r>
            <a:r>
              <a:rPr lang="en-US" dirty="0"/>
              <a:t>, </a:t>
            </a:r>
            <a:r>
              <a:rPr lang="en-US" dirty="0" err="1"/>
              <a:t>Achmad</a:t>
            </a:r>
            <a:r>
              <a:rPr lang="en-US" dirty="0"/>
              <a:t> </a:t>
            </a:r>
            <a:r>
              <a:rPr lang="en-US" dirty="0" err="1"/>
              <a:t>Andika</a:t>
            </a:r>
            <a:r>
              <a:rPr lang="en-US" dirty="0"/>
              <a:t>; </a:t>
            </a:r>
            <a:r>
              <a:rPr lang="en-US" dirty="0" err="1"/>
              <a:t>Luthfi</a:t>
            </a:r>
            <a:r>
              <a:rPr lang="en-US" dirty="0"/>
              <a:t> Mustafa; </a:t>
            </a:r>
            <a:r>
              <a:rPr lang="en-US" dirty="0" err="1"/>
              <a:t>Kadarisman</a:t>
            </a:r>
            <a:r>
              <a:rPr lang="en-US" dirty="0"/>
              <a:t>, Denny </a:t>
            </a:r>
            <a:r>
              <a:rPr lang="en-US" dirty="0" err="1"/>
              <a:t>Sukamto</a:t>
            </a:r>
            <a:r>
              <a:rPr lang="en-US" dirty="0"/>
              <a:t>. 2017. </a:t>
            </a:r>
            <a:r>
              <a:rPr lang="en-US" dirty="0" err="1"/>
              <a:t>Pemetaan</a:t>
            </a:r>
            <a:r>
              <a:rPr lang="en-US" dirty="0"/>
              <a:t> </a:t>
            </a:r>
            <a:r>
              <a:rPr lang="en-US" dirty="0" err="1"/>
              <a:t>Geologi</a:t>
            </a:r>
            <a:r>
              <a:rPr lang="en-US" dirty="0"/>
              <a:t> Daerah </a:t>
            </a:r>
            <a:r>
              <a:rPr lang="en-US" dirty="0" err="1"/>
              <a:t>Gari</a:t>
            </a:r>
            <a:r>
              <a:rPr lang="en-US" dirty="0"/>
              <a:t> Dan </a:t>
            </a:r>
            <a:r>
              <a:rPr lang="en-US" dirty="0" err="1"/>
              <a:t>Sekitarnya</a:t>
            </a:r>
            <a:r>
              <a:rPr lang="en-US" dirty="0"/>
              <a:t> </a:t>
            </a:r>
            <a:r>
              <a:rPr lang="en-US" dirty="0" err="1"/>
              <a:t>Kecamatan</a:t>
            </a:r>
            <a:r>
              <a:rPr lang="en-US" dirty="0"/>
              <a:t> </a:t>
            </a:r>
            <a:r>
              <a:rPr lang="en-US" dirty="0" err="1"/>
              <a:t>Wonosari</a:t>
            </a:r>
            <a:r>
              <a:rPr lang="en-US" dirty="0"/>
              <a:t> </a:t>
            </a:r>
            <a:r>
              <a:rPr lang="en-US" dirty="0" err="1"/>
              <a:t>Kabupaten</a:t>
            </a:r>
            <a:r>
              <a:rPr lang="en-US" dirty="0"/>
              <a:t> </a:t>
            </a:r>
            <a:r>
              <a:rPr lang="en-US" dirty="0" err="1"/>
              <a:t>Gunung</a:t>
            </a:r>
            <a:r>
              <a:rPr lang="en-US" dirty="0"/>
              <a:t> </a:t>
            </a:r>
            <a:r>
              <a:rPr lang="en-US" dirty="0" err="1"/>
              <a:t>Kidulprovinsi</a:t>
            </a:r>
            <a:r>
              <a:rPr lang="en-US" dirty="0"/>
              <a:t> Daerah Istimewa Yogyakarta. </a:t>
            </a:r>
            <a:r>
              <a:rPr lang="en-US" dirty="0" err="1"/>
              <a:t>Jurnal</a:t>
            </a:r>
            <a:r>
              <a:rPr lang="en-US" dirty="0"/>
              <a:t> Online </a:t>
            </a:r>
            <a:r>
              <a:rPr lang="en-US" dirty="0" err="1"/>
              <a:t>Mahasiswa</a:t>
            </a:r>
            <a:r>
              <a:rPr lang="en-US" dirty="0"/>
              <a:t> (JOM) </a:t>
            </a:r>
            <a:r>
              <a:rPr lang="en-US" dirty="0" err="1"/>
              <a:t>Bidang</a:t>
            </a:r>
            <a:r>
              <a:rPr lang="en-US" dirty="0"/>
              <a:t> </a:t>
            </a:r>
            <a:r>
              <a:rPr lang="en-US" dirty="0" err="1"/>
              <a:t>Teknik</a:t>
            </a:r>
            <a:r>
              <a:rPr lang="en-US" dirty="0"/>
              <a:t> </a:t>
            </a:r>
            <a:r>
              <a:rPr lang="en-US" dirty="0" err="1"/>
              <a:t>Geologi</a:t>
            </a:r>
            <a:r>
              <a:rPr lang="en-US" dirty="0"/>
              <a:t>, </a:t>
            </a:r>
            <a:r>
              <a:rPr lang="en-US" dirty="0" err="1"/>
              <a:t>Universitas</a:t>
            </a:r>
            <a:r>
              <a:rPr lang="en-US" dirty="0"/>
              <a:t> </a:t>
            </a:r>
            <a:r>
              <a:rPr lang="en-US" dirty="0" err="1"/>
              <a:t>Pakuan</a:t>
            </a:r>
            <a:r>
              <a:rPr lang="en-US" dirty="0"/>
              <a:t>. Vol 1 (1): </a:t>
            </a:r>
            <a:r>
              <a:rPr lang="en-US" dirty="0" smtClean="0"/>
              <a:t>7.</a:t>
            </a:r>
          </a:p>
          <a:p>
            <a:pPr marL="285750" indent="-285750">
              <a:buFont typeface="Arial" panose="020B0604020202020204" pitchFamily="34" charset="0"/>
              <a:buChar char="•"/>
            </a:pPr>
            <a:r>
              <a:rPr lang="en-US" dirty="0" err="1" smtClean="0"/>
              <a:t>Widyaningsih</a:t>
            </a:r>
            <a:r>
              <a:rPr lang="en-US" dirty="0"/>
              <a:t>, </a:t>
            </a:r>
            <a:r>
              <a:rPr lang="en-US" dirty="0" err="1"/>
              <a:t>Heni</a:t>
            </a:r>
            <a:r>
              <a:rPr lang="en-US" dirty="0"/>
              <a:t>. 2019. </a:t>
            </a:r>
            <a:r>
              <a:rPr lang="en-US" dirty="0" err="1"/>
              <a:t>Pemberdayaan</a:t>
            </a:r>
            <a:r>
              <a:rPr lang="en-US" dirty="0"/>
              <a:t> </a:t>
            </a:r>
            <a:r>
              <a:rPr lang="en-US" dirty="0" err="1"/>
              <a:t>Masyarakat</a:t>
            </a:r>
            <a:r>
              <a:rPr lang="en-US" dirty="0"/>
              <a:t> </a:t>
            </a:r>
            <a:r>
              <a:rPr lang="en-US" dirty="0" err="1"/>
              <a:t>Dalam</a:t>
            </a:r>
            <a:r>
              <a:rPr lang="en-US" dirty="0"/>
              <a:t> </a:t>
            </a:r>
            <a:r>
              <a:rPr lang="en-US" dirty="0" err="1"/>
              <a:t>Pengembangan</a:t>
            </a:r>
            <a:r>
              <a:rPr lang="en-US" dirty="0"/>
              <a:t> </a:t>
            </a:r>
            <a:r>
              <a:rPr lang="en-US" dirty="0" err="1"/>
              <a:t>Desa</a:t>
            </a:r>
            <a:r>
              <a:rPr lang="en-US" dirty="0"/>
              <a:t> </a:t>
            </a:r>
            <a:r>
              <a:rPr lang="en-US" dirty="0" err="1"/>
              <a:t>Wisata</a:t>
            </a:r>
            <a:r>
              <a:rPr lang="en-US" dirty="0"/>
              <a:t> Dan </a:t>
            </a:r>
            <a:r>
              <a:rPr lang="en-US" dirty="0" err="1"/>
              <a:t>Implikasinya</a:t>
            </a:r>
            <a:r>
              <a:rPr lang="en-US" dirty="0"/>
              <a:t> </a:t>
            </a:r>
            <a:r>
              <a:rPr lang="en-US" dirty="0" err="1"/>
              <a:t>Terhadap</a:t>
            </a:r>
            <a:r>
              <a:rPr lang="en-US" dirty="0"/>
              <a:t> </a:t>
            </a:r>
            <a:r>
              <a:rPr lang="en-US" dirty="0" err="1"/>
              <a:t>Sosial</a:t>
            </a:r>
            <a:r>
              <a:rPr lang="en-US" dirty="0"/>
              <a:t> </a:t>
            </a:r>
            <a:r>
              <a:rPr lang="en-US" dirty="0" err="1"/>
              <a:t>Budaya</a:t>
            </a:r>
            <a:r>
              <a:rPr lang="en-US" dirty="0"/>
              <a:t> Di </a:t>
            </a:r>
            <a:r>
              <a:rPr lang="en-US" dirty="0" err="1"/>
              <a:t>Desa</a:t>
            </a:r>
            <a:r>
              <a:rPr lang="en-US" dirty="0"/>
              <a:t> </a:t>
            </a:r>
            <a:r>
              <a:rPr lang="en-US" dirty="0" err="1"/>
              <a:t>Sendangagung</a:t>
            </a:r>
            <a:r>
              <a:rPr lang="en-US" dirty="0"/>
              <a:t>, </a:t>
            </a:r>
            <a:r>
              <a:rPr lang="en-US" dirty="0" err="1"/>
              <a:t>Minggir</a:t>
            </a:r>
            <a:r>
              <a:rPr lang="en-US" dirty="0"/>
              <a:t>, </a:t>
            </a:r>
            <a:r>
              <a:rPr lang="en-US" dirty="0" err="1"/>
              <a:t>Sleman</a:t>
            </a:r>
            <a:r>
              <a:rPr lang="en-US" dirty="0"/>
              <a:t>. Journal of Indonesian Tourism, Hospitality and Recreation, UPI. Volume 2 (1): </a:t>
            </a:r>
            <a:r>
              <a:rPr lang="en-US" dirty="0" smtClean="0"/>
              <a:t>69.</a:t>
            </a:r>
          </a:p>
          <a:p>
            <a:pPr marL="285750" indent="-285750">
              <a:buFont typeface="Arial" panose="020B0604020202020204" pitchFamily="34" charset="0"/>
              <a:buChar char="•"/>
            </a:pPr>
            <a:r>
              <a:rPr lang="en-US" dirty="0" smtClean="0"/>
              <a:t>Data </a:t>
            </a:r>
            <a:r>
              <a:rPr lang="en-US" dirty="0" err="1"/>
              <a:t>Wisatawan</a:t>
            </a:r>
            <a:r>
              <a:rPr lang="en-US" dirty="0"/>
              <a:t> </a:t>
            </a:r>
            <a:r>
              <a:rPr lang="en-US" dirty="0" err="1"/>
              <a:t>Dinas</a:t>
            </a:r>
            <a:r>
              <a:rPr lang="en-US" dirty="0"/>
              <a:t> </a:t>
            </a:r>
            <a:r>
              <a:rPr lang="en-US" dirty="0" err="1"/>
              <a:t>Pariwisata</a:t>
            </a:r>
            <a:r>
              <a:rPr lang="en-US" dirty="0"/>
              <a:t> </a:t>
            </a:r>
            <a:r>
              <a:rPr lang="en-US" dirty="0" err="1"/>
              <a:t>Kabupaten</a:t>
            </a:r>
            <a:r>
              <a:rPr lang="en-US" dirty="0"/>
              <a:t> </a:t>
            </a:r>
            <a:r>
              <a:rPr lang="en-US" dirty="0" err="1"/>
              <a:t>Gunungkidul</a:t>
            </a:r>
            <a:r>
              <a:rPr lang="en-US" dirty="0"/>
              <a:t>, </a:t>
            </a:r>
            <a:r>
              <a:rPr lang="en-US" dirty="0" smtClean="0"/>
              <a:t>2022.</a:t>
            </a:r>
          </a:p>
          <a:p>
            <a:pPr marL="285750" indent="-285750">
              <a:buFont typeface="Arial" panose="020B0604020202020204" pitchFamily="34" charset="0"/>
              <a:buChar char="•"/>
            </a:pPr>
            <a:r>
              <a:rPr lang="en-US" dirty="0" err="1" smtClean="0"/>
              <a:t>Peraturan</a:t>
            </a:r>
            <a:r>
              <a:rPr lang="en-US" dirty="0" smtClean="0"/>
              <a:t> </a:t>
            </a:r>
            <a:r>
              <a:rPr lang="en-US" dirty="0"/>
              <a:t>Daerah </a:t>
            </a:r>
            <a:r>
              <a:rPr lang="en-US" dirty="0" err="1"/>
              <a:t>Kabupaten</a:t>
            </a:r>
            <a:r>
              <a:rPr lang="en-US" dirty="0"/>
              <a:t> </a:t>
            </a:r>
            <a:r>
              <a:rPr lang="en-US" dirty="0" err="1"/>
              <a:t>Gunungkidul</a:t>
            </a:r>
            <a:r>
              <a:rPr lang="en-US" dirty="0"/>
              <a:t> </a:t>
            </a:r>
            <a:r>
              <a:rPr lang="en-US" dirty="0" err="1"/>
              <a:t>Nomor</a:t>
            </a:r>
            <a:r>
              <a:rPr lang="en-US" dirty="0"/>
              <a:t> 3 </a:t>
            </a:r>
            <a:r>
              <a:rPr lang="en-US" dirty="0" err="1"/>
              <a:t>Tahun</a:t>
            </a:r>
            <a:r>
              <a:rPr lang="en-US" dirty="0"/>
              <a:t> 2014 </a:t>
            </a:r>
            <a:r>
              <a:rPr lang="en-US" dirty="0" err="1"/>
              <a:t>tentang</a:t>
            </a:r>
            <a:r>
              <a:rPr lang="en-US" dirty="0"/>
              <a:t> </a:t>
            </a:r>
            <a:r>
              <a:rPr lang="en-US" dirty="0" err="1"/>
              <a:t>Rencana</a:t>
            </a:r>
            <a:r>
              <a:rPr lang="en-US" dirty="0"/>
              <a:t> </a:t>
            </a:r>
            <a:r>
              <a:rPr lang="en-US" dirty="0" err="1"/>
              <a:t>Induk</a:t>
            </a:r>
            <a:r>
              <a:rPr lang="en-US" dirty="0"/>
              <a:t> Pembangunan </a:t>
            </a:r>
            <a:r>
              <a:rPr lang="en-US" dirty="0" err="1"/>
              <a:t>Kepariwisataan</a:t>
            </a:r>
            <a:r>
              <a:rPr lang="en-US" dirty="0"/>
              <a:t> Daerah </a:t>
            </a:r>
            <a:r>
              <a:rPr lang="en-US" dirty="0" err="1"/>
              <a:t>Kabupaten</a:t>
            </a:r>
            <a:r>
              <a:rPr lang="en-US" dirty="0"/>
              <a:t> </a:t>
            </a:r>
            <a:r>
              <a:rPr lang="en-US" dirty="0" err="1"/>
              <a:t>Gunungkidul</a:t>
            </a:r>
            <a:r>
              <a:rPr lang="en-US" dirty="0"/>
              <a:t> </a:t>
            </a:r>
            <a:r>
              <a:rPr lang="en-US" dirty="0" err="1"/>
              <a:t>Tahun</a:t>
            </a:r>
            <a:r>
              <a:rPr lang="en-US" dirty="0"/>
              <a:t> </a:t>
            </a:r>
            <a:r>
              <a:rPr lang="en-US" dirty="0" smtClean="0"/>
              <a:t>2014-2022.</a:t>
            </a:r>
          </a:p>
          <a:p>
            <a:pPr marL="285750" indent="-285750">
              <a:buFont typeface="Arial" panose="020B0604020202020204" pitchFamily="34" charset="0"/>
              <a:buChar char="•"/>
            </a:pPr>
            <a:r>
              <a:rPr lang="en-US" dirty="0" err="1" smtClean="0"/>
              <a:t>Wawancara</a:t>
            </a:r>
            <a:r>
              <a:rPr lang="en-US" dirty="0" smtClean="0"/>
              <a:t> </a:t>
            </a:r>
            <a:r>
              <a:rPr lang="en-US" dirty="0" err="1"/>
              <a:t>dengan</a:t>
            </a:r>
            <a:r>
              <a:rPr lang="en-US" dirty="0"/>
              <a:t> </a:t>
            </a:r>
            <a:r>
              <a:rPr lang="en-US" dirty="0" err="1"/>
              <a:t>Agus</a:t>
            </a:r>
            <a:r>
              <a:rPr lang="en-US" dirty="0"/>
              <a:t> </a:t>
            </a:r>
            <a:r>
              <a:rPr lang="en-US" dirty="0" err="1"/>
              <a:t>Mantara</a:t>
            </a:r>
            <a:r>
              <a:rPr lang="en-US" dirty="0"/>
              <a:t>, </a:t>
            </a:r>
            <a:r>
              <a:rPr lang="en-US" dirty="0" err="1"/>
              <a:t>Kepala</a:t>
            </a:r>
            <a:r>
              <a:rPr lang="en-US" dirty="0"/>
              <a:t> </a:t>
            </a:r>
            <a:r>
              <a:rPr lang="en-US" dirty="0" err="1"/>
              <a:t>Dinas</a:t>
            </a:r>
            <a:r>
              <a:rPr lang="en-US" dirty="0"/>
              <a:t> </a:t>
            </a:r>
            <a:r>
              <a:rPr lang="en-US" dirty="0" err="1"/>
              <a:t>Kundha</a:t>
            </a:r>
            <a:r>
              <a:rPr lang="en-US" dirty="0"/>
              <a:t> </a:t>
            </a:r>
            <a:r>
              <a:rPr lang="en-US" dirty="0" err="1"/>
              <a:t>Kabudayan</a:t>
            </a:r>
            <a:r>
              <a:rPr lang="en-US" dirty="0"/>
              <a:t> </a:t>
            </a:r>
            <a:r>
              <a:rPr lang="en-US" dirty="0" err="1"/>
              <a:t>Kabupaten</a:t>
            </a:r>
            <a:r>
              <a:rPr lang="en-US" dirty="0"/>
              <a:t> </a:t>
            </a:r>
            <a:r>
              <a:rPr lang="en-US" dirty="0" err="1" smtClean="0"/>
              <a:t>Gunungkidul</a:t>
            </a:r>
            <a:r>
              <a:rPr lang="en-US" dirty="0" smtClean="0"/>
              <a:t>.</a:t>
            </a:r>
          </a:p>
          <a:p>
            <a:pPr marL="285750" indent="-285750">
              <a:buFont typeface="Arial" panose="020B0604020202020204" pitchFamily="34" charset="0"/>
              <a:buChar char="•"/>
            </a:pPr>
            <a:r>
              <a:rPr lang="en-US" dirty="0" err="1" smtClean="0"/>
              <a:t>Wawancara</a:t>
            </a:r>
            <a:r>
              <a:rPr lang="en-US" dirty="0" smtClean="0"/>
              <a:t> </a:t>
            </a:r>
            <a:r>
              <a:rPr lang="en-US" dirty="0" err="1"/>
              <a:t>dengan</a:t>
            </a:r>
            <a:r>
              <a:rPr lang="en-US" dirty="0"/>
              <a:t> </a:t>
            </a:r>
            <a:r>
              <a:rPr lang="en-US" dirty="0" err="1"/>
              <a:t>Septian</a:t>
            </a:r>
            <a:r>
              <a:rPr lang="en-US" dirty="0"/>
              <a:t>, </a:t>
            </a:r>
            <a:r>
              <a:rPr lang="en-US" dirty="0" err="1"/>
              <a:t>Ketua</a:t>
            </a:r>
            <a:r>
              <a:rPr lang="en-US" dirty="0"/>
              <a:t> </a:t>
            </a:r>
            <a:r>
              <a:rPr lang="en-US" dirty="0" err="1"/>
              <a:t>Karang</a:t>
            </a:r>
            <a:r>
              <a:rPr lang="en-US" dirty="0"/>
              <a:t> </a:t>
            </a:r>
            <a:r>
              <a:rPr lang="en-US" dirty="0" err="1"/>
              <a:t>Taruna</a:t>
            </a:r>
            <a:r>
              <a:rPr lang="en-US" dirty="0"/>
              <a:t> </a:t>
            </a:r>
            <a:r>
              <a:rPr lang="en-US" dirty="0" err="1"/>
              <a:t>Kalurahan</a:t>
            </a:r>
            <a:r>
              <a:rPr lang="en-US" dirty="0"/>
              <a:t> </a:t>
            </a:r>
            <a:r>
              <a:rPr lang="en-US" dirty="0" err="1"/>
              <a:t>Gari</a:t>
            </a:r>
            <a:endParaRPr lang="en-US" dirty="0"/>
          </a:p>
        </p:txBody>
      </p:sp>
      <p:sp>
        <p:nvSpPr>
          <p:cNvPr id="6" name="TextBox 5">
            <a:extLst>
              <a:ext uri="{FF2B5EF4-FFF2-40B4-BE49-F238E27FC236}">
                <a16:creationId xmlns:a16="http://schemas.microsoft.com/office/drawing/2014/main" id="{4C5E8B7F-63AF-4B3B-B0F6-6A7CD80129B6}"/>
              </a:ext>
            </a:extLst>
          </p:cNvPr>
          <p:cNvSpPr txBox="1"/>
          <p:nvPr/>
        </p:nvSpPr>
        <p:spPr>
          <a:xfrm>
            <a:off x="1021028" y="457384"/>
            <a:ext cx="7181850" cy="707886"/>
          </a:xfrm>
          <a:prstGeom prst="rect">
            <a:avLst/>
          </a:prstGeom>
          <a:noFill/>
        </p:spPr>
        <p:txBody>
          <a:bodyPr wrap="square" rtlCol="0">
            <a:spAutoFit/>
          </a:bodyPr>
          <a:lstStyle/>
          <a:p>
            <a:r>
              <a:rPr lang="en-US" sz="4000" b="1" dirty="0" err="1" smtClean="0"/>
              <a:t>Daftar</a:t>
            </a:r>
            <a:r>
              <a:rPr lang="en-US" sz="4000" b="1" dirty="0" smtClean="0"/>
              <a:t> </a:t>
            </a:r>
            <a:r>
              <a:rPr lang="en-US" sz="4000" b="1" dirty="0" err="1" smtClean="0"/>
              <a:t>Pustaka</a:t>
            </a:r>
            <a:endParaRPr lang="en-ID" sz="4000" b="1" dirty="0"/>
          </a:p>
        </p:txBody>
      </p:sp>
    </p:spTree>
    <p:extLst>
      <p:ext uri="{BB962C8B-B14F-4D97-AF65-F5344CB8AC3E}">
        <p14:creationId xmlns:p14="http://schemas.microsoft.com/office/powerpoint/2010/main" val="3677863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6858000"/>
            <a:chOff x="-1524000" y="0"/>
            <a:chExt cx="12192000" cy="6858000"/>
          </a:xfrm>
        </p:grpSpPr>
        <p:pic>
          <p:nvPicPr>
            <p:cNvPr id="3" name="Picture 2"/>
            <p:cNvPicPr>
              <a:picLocks noChangeAspect="1"/>
            </p:cNvPicPr>
            <p:nvPr/>
          </p:nvPicPr>
          <p:blipFill rotWithShape="1">
            <a:blip r:embed="rId2">
              <a:alphaModFix amt="70000"/>
              <a:extLst>
                <a:ext uri="{28A0092B-C50C-407E-A947-70E740481C1C}">
                  <a14:useLocalDpi xmlns:a14="http://schemas.microsoft.com/office/drawing/2010/main"/>
                </a:ext>
              </a:extLst>
            </a:blip>
            <a:srcRect l="-1" r="-1"/>
            <a:stretch/>
          </p:blipFill>
          <p:spPr>
            <a:xfrm>
              <a:off x="-1524000" y="0"/>
              <a:ext cx="12192000" cy="6858000"/>
            </a:xfrm>
            <a:prstGeom prst="rect">
              <a:avLst/>
            </a:prstGeom>
          </p:spPr>
        </p:pic>
        <p:pic>
          <p:nvPicPr>
            <p:cNvPr id="4" name="Picture 3"/>
            <p:cNvPicPr>
              <a:picLocks noChangeAspect="1"/>
            </p:cNvPicPr>
            <p:nvPr/>
          </p:nvPicPr>
          <p:blipFill rotWithShape="1">
            <a:blip r:embed="rId3">
              <a:alphaModFix/>
              <a:extLst>
                <a:ext uri="{28A0092B-C50C-407E-A947-70E740481C1C}">
                  <a14:useLocalDpi xmlns:a14="http://schemas.microsoft.com/office/drawing/2010/main"/>
                </a:ext>
              </a:extLst>
            </a:blip>
            <a:srcRect b="37151"/>
            <a:stretch/>
          </p:blipFill>
          <p:spPr>
            <a:xfrm>
              <a:off x="-1524000" y="6343915"/>
              <a:ext cx="12191999" cy="514085"/>
            </a:xfrm>
            <a:prstGeom prst="rect">
              <a:avLst/>
            </a:prstGeom>
          </p:spPr>
        </p:pic>
      </p:grpSp>
      <p:sp>
        <p:nvSpPr>
          <p:cNvPr id="6" name="TextBox 5"/>
          <p:cNvSpPr txBox="1"/>
          <p:nvPr/>
        </p:nvSpPr>
        <p:spPr>
          <a:xfrm>
            <a:off x="3962400" y="2491156"/>
            <a:ext cx="5181600" cy="923330"/>
          </a:xfrm>
          <a:prstGeom prst="rect">
            <a:avLst/>
          </a:prstGeom>
          <a:noFill/>
        </p:spPr>
        <p:txBody>
          <a:bodyPr wrap="square" rtlCol="0">
            <a:spAutoFit/>
          </a:bodyPr>
          <a:lstStyle/>
          <a:p>
            <a:r>
              <a:rPr lang="id-ID" sz="5400" b="1" i="1" dirty="0"/>
              <a:t>MATUR NUWUN</a:t>
            </a:r>
            <a:endParaRPr lang="en-US" sz="5400" b="1" i="1" dirty="0"/>
          </a:p>
        </p:txBody>
      </p:sp>
    </p:spTree>
    <p:extLst>
      <p:ext uri="{BB962C8B-B14F-4D97-AF65-F5344CB8AC3E}">
        <p14:creationId xmlns:p14="http://schemas.microsoft.com/office/powerpoint/2010/main" val="3431862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7ACF71-7601-4EEA-9340-985A8E29A5BB}"/>
              </a:ext>
            </a:extLst>
          </p:cNvPr>
          <p:cNvGrpSpPr/>
          <p:nvPr/>
        </p:nvGrpSpPr>
        <p:grpSpPr>
          <a:xfrm>
            <a:off x="-35783" y="0"/>
            <a:ext cx="12263564" cy="6858000"/>
            <a:chOff x="-35783" y="0"/>
            <a:chExt cx="12263564" cy="6858000"/>
          </a:xfrm>
          <a:solidFill>
            <a:schemeClr val="accent1">
              <a:lumMod val="50000"/>
            </a:schemeClr>
          </a:solidFill>
        </p:grpSpPr>
        <p:pic>
          <p:nvPicPr>
            <p:cNvPr id="3" name="Picture 2">
              <a:extLst>
                <a:ext uri="{FF2B5EF4-FFF2-40B4-BE49-F238E27FC236}">
                  <a16:creationId xmlns:a16="http://schemas.microsoft.com/office/drawing/2014/main" id="{5D6E6EF4-79AF-4C84-8DD0-6E3663330F2F}"/>
                </a:ext>
              </a:extLst>
            </p:cNvPr>
            <p:cNvPicPr>
              <a:picLocks noChangeAspect="1"/>
            </p:cNvPicPr>
            <p:nvPr/>
          </p:nvPicPr>
          <p:blipFill rotWithShape="1">
            <a:blip r:embed="rId2">
              <a:alphaModFix amt="70000"/>
              <a:extLst>
                <a:ext uri="{28A0092B-C50C-407E-A947-70E740481C1C}">
                  <a14:useLocalDpi xmlns:a14="http://schemas.microsoft.com/office/drawing/2010/main"/>
                </a:ext>
              </a:extLst>
            </a:blip>
            <a:srcRect l="-1" r="-1"/>
            <a:stretch/>
          </p:blipFill>
          <p:spPr>
            <a:xfrm>
              <a:off x="-35783" y="0"/>
              <a:ext cx="12227781" cy="6858000"/>
            </a:xfrm>
            <a:prstGeom prst="rect">
              <a:avLst/>
            </a:prstGeom>
            <a:grpFill/>
          </p:spPr>
        </p:pic>
        <p:pic>
          <p:nvPicPr>
            <p:cNvPr id="4" name="Picture 3">
              <a:extLst>
                <a:ext uri="{FF2B5EF4-FFF2-40B4-BE49-F238E27FC236}">
                  <a16:creationId xmlns:a16="http://schemas.microsoft.com/office/drawing/2014/main" id="{E2CD991F-EEE8-4C8E-B502-7BDEBBFCBEDA}"/>
                </a:ext>
              </a:extLst>
            </p:cNvPr>
            <p:cNvPicPr>
              <a:picLocks noChangeAspect="1"/>
            </p:cNvPicPr>
            <p:nvPr/>
          </p:nvPicPr>
          <p:blipFill rotWithShape="1">
            <a:blip r:embed="rId3">
              <a:alphaModFix/>
              <a:extLst>
                <a:ext uri="{28A0092B-C50C-407E-A947-70E740481C1C}">
                  <a14:useLocalDpi xmlns:a14="http://schemas.microsoft.com/office/drawing/2010/main"/>
                </a:ext>
              </a:extLst>
            </a:blip>
            <a:srcRect b="37151"/>
            <a:stretch/>
          </p:blipFill>
          <p:spPr>
            <a:xfrm>
              <a:off x="0" y="6343915"/>
              <a:ext cx="12227781" cy="514085"/>
            </a:xfrm>
            <a:prstGeom prst="rect">
              <a:avLst/>
            </a:prstGeom>
            <a:grpFill/>
          </p:spPr>
        </p:pic>
      </p:grpSp>
      <p:sp>
        <p:nvSpPr>
          <p:cNvPr id="6" name="Rectangle 5">
            <a:extLst>
              <a:ext uri="{FF2B5EF4-FFF2-40B4-BE49-F238E27FC236}">
                <a16:creationId xmlns:a16="http://schemas.microsoft.com/office/drawing/2014/main" id="{814B6F36-BE89-476A-8A73-C10407320F92}"/>
              </a:ext>
            </a:extLst>
          </p:cNvPr>
          <p:cNvSpPr/>
          <p:nvPr/>
        </p:nvSpPr>
        <p:spPr>
          <a:xfrm>
            <a:off x="4381656" y="2718506"/>
            <a:ext cx="3614900" cy="1077218"/>
          </a:xfrm>
          <a:prstGeom prst="rect">
            <a:avLst/>
          </a:prstGeom>
        </p:spPr>
        <p:txBody>
          <a:bodyPr wrap="none">
            <a:spAutoFit/>
          </a:bodyPr>
          <a:lstStyle/>
          <a:p>
            <a:pPr marL="342900" indent="-342900">
              <a:lnSpc>
                <a:spcPct val="200000"/>
              </a:lnSpc>
              <a:buAutoNum type="arabicPeriod"/>
            </a:pPr>
            <a:r>
              <a:rPr lang="en-US" sz="3200" b="1" u="sng" dirty="0"/>
              <a:t> LATAR BELAKANG</a:t>
            </a:r>
          </a:p>
        </p:txBody>
      </p:sp>
    </p:spTree>
    <p:extLst>
      <p:ext uri="{BB962C8B-B14F-4D97-AF65-F5344CB8AC3E}">
        <p14:creationId xmlns:p14="http://schemas.microsoft.com/office/powerpoint/2010/main" val="3302492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7426" y="1447800"/>
            <a:ext cx="8178574" cy="1938992"/>
          </a:xfrm>
          <a:prstGeom prst="rect">
            <a:avLst/>
          </a:prstGeom>
        </p:spPr>
        <p:txBody>
          <a:bodyPr wrap="square">
            <a:spAutoFit/>
          </a:bodyPr>
          <a:lstStyle/>
          <a:p>
            <a:pPr algn="ctr"/>
            <a:r>
              <a:rPr lang="en-US" sz="2400" dirty="0" err="1">
                <a:latin typeface="Cambria" panose="02040503050406030204" pitchFamily="18" charset="0"/>
                <a:ea typeface="Cambria" panose="02040503050406030204" pitchFamily="18" charset="0"/>
              </a:rPr>
              <a:t>Seiring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dengan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keberhasilan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penanganan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Pandemi</a:t>
            </a:r>
            <a:r>
              <a:rPr lang="en-US" sz="2400" dirty="0">
                <a:latin typeface="Cambria" panose="02040503050406030204" pitchFamily="18" charset="0"/>
                <a:ea typeface="Cambria" panose="02040503050406030204" pitchFamily="18" charset="0"/>
              </a:rPr>
              <a:t> Covid 19, </a:t>
            </a:r>
            <a:r>
              <a:rPr lang="en-US" sz="2400" dirty="0" err="1">
                <a:latin typeface="Cambria" panose="02040503050406030204" pitchFamily="18" charset="0"/>
                <a:ea typeface="Cambria" panose="02040503050406030204" pitchFamily="18" charset="0"/>
              </a:rPr>
              <a:t>Pemerintah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Kabupaten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Gunungkidul</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terus</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berupaya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mengembangkan</a:t>
            </a:r>
            <a:r>
              <a:rPr lang="en-US" sz="2400" dirty="0">
                <a:latin typeface="Cambria" panose="02040503050406030204" pitchFamily="18" charset="0"/>
                <a:ea typeface="Cambria" panose="02040503050406030204" pitchFamily="18" charset="0"/>
              </a:rPr>
              <a:t> sector </a:t>
            </a:r>
            <a:r>
              <a:rPr lang="en-US" sz="2400" dirty="0" err="1">
                <a:latin typeface="Cambria" panose="02040503050406030204" pitchFamily="18" charset="0"/>
                <a:ea typeface="Cambria" panose="02040503050406030204" pitchFamily="18" charset="0"/>
              </a:rPr>
              <a:t>pariwisata</a:t>
            </a:r>
            <a:r>
              <a:rPr lang="en-US" sz="2400" dirty="0">
                <a:latin typeface="Cambria" panose="02040503050406030204" pitchFamily="18" charset="0"/>
                <a:ea typeface="Cambria" panose="02040503050406030204" pitchFamily="18" charset="0"/>
              </a:rPr>
              <a:t>, salah </a:t>
            </a:r>
            <a:r>
              <a:rPr lang="en-US" sz="2400" dirty="0" err="1">
                <a:latin typeface="Cambria" panose="02040503050406030204" pitchFamily="18" charset="0"/>
                <a:ea typeface="Cambria" panose="02040503050406030204" pitchFamily="18" charset="0"/>
              </a:rPr>
              <a:t>satunya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dengan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mengoptimalkan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pengelolaan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potensi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alam</a:t>
            </a:r>
            <a:r>
              <a:rPr lang="en-US" sz="2400" dirty="0">
                <a:latin typeface="Cambria" panose="02040503050406030204" pitchFamily="18" charset="0"/>
                <a:ea typeface="Cambria" panose="02040503050406030204" pitchFamily="18" charset="0"/>
              </a:rPr>
              <a:t> dan </a:t>
            </a:r>
            <a:r>
              <a:rPr lang="en-US" sz="2400" dirty="0" err="1">
                <a:latin typeface="Cambria" panose="02040503050406030204" pitchFamily="18" charset="0"/>
                <a:ea typeface="Cambria" panose="02040503050406030204" pitchFamily="18" charset="0"/>
              </a:rPr>
              <a:t>budaya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menjadi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potensi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investasi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khususnya</a:t>
            </a:r>
            <a:r>
              <a:rPr lang="en-US" sz="2400" dirty="0">
                <a:latin typeface="Cambria" panose="02040503050406030204" pitchFamily="18" charset="0"/>
                <a:ea typeface="Cambria" panose="02040503050406030204" pitchFamily="18" charset="0"/>
              </a:rPr>
              <a:t> di </a:t>
            </a:r>
            <a:r>
              <a:rPr lang="en-US" sz="2400" dirty="0" err="1">
                <a:latin typeface="Cambria" panose="02040503050406030204" pitchFamily="18" charset="0"/>
                <a:ea typeface="Cambria" panose="02040503050406030204" pitchFamily="18" charset="0"/>
              </a:rPr>
              <a:t>bidang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pariwisata</a:t>
            </a:r>
            <a:r>
              <a:rPr lang="en-US" sz="2400" dirty="0">
                <a:latin typeface="Cambria" panose="02040503050406030204" pitchFamily="18" charset="0"/>
                <a:ea typeface="Cambria" panose="02040503050406030204" pitchFamily="18" charset="0"/>
              </a:rPr>
              <a:t>. </a:t>
            </a:r>
          </a:p>
        </p:txBody>
      </p:sp>
      <p:sp>
        <p:nvSpPr>
          <p:cNvPr id="4" name="TextBox 3"/>
          <p:cNvSpPr txBox="1"/>
          <p:nvPr/>
        </p:nvSpPr>
        <p:spPr>
          <a:xfrm>
            <a:off x="2743201" y="227626"/>
            <a:ext cx="7977691" cy="1077218"/>
          </a:xfrm>
          <a:prstGeom prst="rect">
            <a:avLst/>
          </a:prstGeom>
          <a:noFill/>
        </p:spPr>
        <p:txBody>
          <a:bodyPr wrap="square" rtlCol="0">
            <a:spAutoFit/>
          </a:bodyPr>
          <a:lstStyle/>
          <a:p>
            <a:r>
              <a:rPr lang="en-US" sz="3200" b="1" dirty="0" err="1"/>
              <a:t>Pengembangan</a:t>
            </a:r>
            <a:r>
              <a:rPr lang="en-US" sz="3200" b="1" dirty="0"/>
              <a:t> </a:t>
            </a:r>
            <a:r>
              <a:rPr lang="en-US" sz="3200" b="1" dirty="0" err="1"/>
              <a:t>Sektor</a:t>
            </a:r>
            <a:r>
              <a:rPr lang="en-US" sz="3200" b="1" dirty="0"/>
              <a:t> </a:t>
            </a:r>
            <a:r>
              <a:rPr lang="en-US" sz="3200" b="1" dirty="0" err="1"/>
              <a:t>Pariwisata</a:t>
            </a:r>
            <a:r>
              <a:rPr lang="en-US" sz="3200" b="1" dirty="0"/>
              <a:t> </a:t>
            </a:r>
            <a:r>
              <a:rPr lang="en-US" sz="3200" b="1" dirty="0" err="1"/>
              <a:t>Kabupaten</a:t>
            </a:r>
            <a:r>
              <a:rPr lang="en-US" sz="3200" b="1" dirty="0"/>
              <a:t> </a:t>
            </a:r>
            <a:r>
              <a:rPr lang="en-US" sz="3200" b="1" dirty="0" err="1"/>
              <a:t>Gunungkidul</a:t>
            </a:r>
            <a:endParaRPr lang="en-US" sz="3200" b="1" dirty="0"/>
          </a:p>
        </p:txBody>
      </p:sp>
      <p:grpSp>
        <p:nvGrpSpPr>
          <p:cNvPr id="3" name="Group 2"/>
          <p:cNvGrpSpPr/>
          <p:nvPr/>
        </p:nvGrpSpPr>
        <p:grpSpPr>
          <a:xfrm>
            <a:off x="1668216" y="270621"/>
            <a:ext cx="1074985" cy="1034223"/>
            <a:chOff x="144215" y="34243"/>
            <a:chExt cx="1074985" cy="1034223"/>
          </a:xfrm>
        </p:grpSpPr>
        <p:sp>
          <p:nvSpPr>
            <p:cNvPr id="10" name="Oval 9"/>
            <p:cNvSpPr/>
            <p:nvPr/>
          </p:nvSpPr>
          <p:spPr>
            <a:xfrm>
              <a:off x="144215" y="34243"/>
              <a:ext cx="1034223" cy="103422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000" dirty="0"/>
            </a:p>
          </p:txBody>
        </p:sp>
        <p:sp>
          <p:nvSpPr>
            <p:cNvPr id="7" name="Rectangle 6"/>
            <p:cNvSpPr/>
            <p:nvPr/>
          </p:nvSpPr>
          <p:spPr>
            <a:xfrm>
              <a:off x="263489" y="152400"/>
              <a:ext cx="955711" cy="707886"/>
            </a:xfrm>
            <a:prstGeom prst="rect">
              <a:avLst/>
            </a:prstGeom>
          </p:spPr>
          <p:txBody>
            <a:bodyPr wrap="none">
              <a:spAutoFit/>
            </a:bodyPr>
            <a:lstStyle/>
            <a:p>
              <a:r>
                <a:rPr lang="en-US" sz="4000" b="1" dirty="0"/>
                <a:t>1.1 </a:t>
              </a:r>
            </a:p>
          </p:txBody>
        </p:sp>
      </p:grpSp>
      <p:graphicFrame>
        <p:nvGraphicFramePr>
          <p:cNvPr id="6" name="Table 5">
            <a:extLst>
              <a:ext uri="{FF2B5EF4-FFF2-40B4-BE49-F238E27FC236}">
                <a16:creationId xmlns:a16="http://schemas.microsoft.com/office/drawing/2014/main" id="{60213111-6C2F-4B2B-88AE-53DF09538DB4}"/>
              </a:ext>
            </a:extLst>
          </p:cNvPr>
          <p:cNvGraphicFramePr>
            <a:graphicFrameLocks noGrp="1"/>
          </p:cNvGraphicFramePr>
          <p:nvPr/>
        </p:nvGraphicFramePr>
        <p:xfrm>
          <a:off x="3390900" y="3529748"/>
          <a:ext cx="5410201" cy="2894045"/>
        </p:xfrm>
        <a:graphic>
          <a:graphicData uri="http://schemas.openxmlformats.org/drawingml/2006/table">
            <a:tbl>
              <a:tblPr firstRow="1" firstCol="1" bandRow="1">
                <a:tableStyleId>{5C22544A-7EE6-4342-B048-85BDC9FD1C3A}</a:tableStyleId>
              </a:tblPr>
              <a:tblGrid>
                <a:gridCol w="959804">
                  <a:extLst>
                    <a:ext uri="{9D8B030D-6E8A-4147-A177-3AD203B41FA5}">
                      <a16:colId xmlns:a16="http://schemas.microsoft.com/office/drawing/2014/main" val="1280142182"/>
                    </a:ext>
                  </a:extLst>
                </a:gridCol>
                <a:gridCol w="817771">
                  <a:extLst>
                    <a:ext uri="{9D8B030D-6E8A-4147-A177-3AD203B41FA5}">
                      <a16:colId xmlns:a16="http://schemas.microsoft.com/office/drawing/2014/main" val="2123656456"/>
                    </a:ext>
                  </a:extLst>
                </a:gridCol>
                <a:gridCol w="961240">
                  <a:extLst>
                    <a:ext uri="{9D8B030D-6E8A-4147-A177-3AD203B41FA5}">
                      <a16:colId xmlns:a16="http://schemas.microsoft.com/office/drawing/2014/main" val="212408707"/>
                    </a:ext>
                  </a:extLst>
                </a:gridCol>
                <a:gridCol w="1335693">
                  <a:extLst>
                    <a:ext uri="{9D8B030D-6E8A-4147-A177-3AD203B41FA5}">
                      <a16:colId xmlns:a16="http://schemas.microsoft.com/office/drawing/2014/main" val="734715193"/>
                    </a:ext>
                  </a:extLst>
                </a:gridCol>
                <a:gridCol w="1335693">
                  <a:extLst>
                    <a:ext uri="{9D8B030D-6E8A-4147-A177-3AD203B41FA5}">
                      <a16:colId xmlns:a16="http://schemas.microsoft.com/office/drawing/2014/main" val="4281502047"/>
                    </a:ext>
                  </a:extLst>
                </a:gridCol>
              </a:tblGrid>
              <a:tr h="374553">
                <a:tc rowSpan="2">
                  <a:txBody>
                    <a:bodyPr/>
                    <a:lstStyle/>
                    <a:p>
                      <a:pPr marL="0" marR="0" algn="ctr">
                        <a:lnSpc>
                          <a:spcPct val="115000"/>
                        </a:lnSpc>
                        <a:spcBef>
                          <a:spcPts val="0"/>
                        </a:spcBef>
                        <a:spcAft>
                          <a:spcPts val="0"/>
                        </a:spcAft>
                      </a:pPr>
                      <a:r>
                        <a:rPr lang="en-US" sz="1500">
                          <a:effectLst/>
                        </a:rPr>
                        <a:t>No</a:t>
                      </a:r>
                      <a:endParaRPr lang="id-ID"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79308" marR="79308" marT="39654" marB="39654" anchor="ctr"/>
                </a:tc>
                <a:tc rowSpan="2">
                  <a:txBody>
                    <a:bodyPr/>
                    <a:lstStyle/>
                    <a:p>
                      <a:pPr marL="0" marR="0" algn="ctr">
                        <a:lnSpc>
                          <a:spcPct val="115000"/>
                        </a:lnSpc>
                        <a:spcBef>
                          <a:spcPts val="0"/>
                        </a:spcBef>
                        <a:spcAft>
                          <a:spcPts val="0"/>
                        </a:spcAft>
                      </a:pPr>
                      <a:r>
                        <a:rPr lang="en-US" sz="1500">
                          <a:effectLst/>
                        </a:rPr>
                        <a:t>Tahun  </a:t>
                      </a:r>
                      <a:endParaRPr lang="id-ID"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79308" marR="79308" marT="39654" marB="39654" anchor="ctr"/>
                </a:tc>
                <a:tc gridSpan="3">
                  <a:txBody>
                    <a:bodyPr/>
                    <a:lstStyle/>
                    <a:p>
                      <a:pPr marL="0" marR="0" algn="ctr">
                        <a:lnSpc>
                          <a:spcPct val="115000"/>
                        </a:lnSpc>
                        <a:spcBef>
                          <a:spcPts val="0"/>
                        </a:spcBef>
                        <a:spcAft>
                          <a:spcPts val="0"/>
                        </a:spcAft>
                      </a:pPr>
                      <a:r>
                        <a:rPr lang="en-US" sz="1500">
                          <a:effectLst/>
                        </a:rPr>
                        <a:t>Wisatawan </a:t>
                      </a:r>
                      <a:endParaRPr lang="id-ID"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79308" marR="79308" marT="39654" marB="39654" anchor="ct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val="3523149534"/>
                  </a:ext>
                </a:extLst>
              </a:tr>
              <a:tr h="272174">
                <a:tc vMerge="1">
                  <a:txBody>
                    <a:bodyPr/>
                    <a:lstStyle/>
                    <a:p>
                      <a:endParaRPr lang="id-ID"/>
                    </a:p>
                  </a:txBody>
                  <a:tcPr/>
                </a:tc>
                <a:tc vMerge="1">
                  <a:txBody>
                    <a:bodyPr/>
                    <a:lstStyle/>
                    <a:p>
                      <a:endParaRPr lang="id-ID"/>
                    </a:p>
                  </a:txBody>
                  <a:tcPr/>
                </a:tc>
                <a:tc>
                  <a:txBody>
                    <a:bodyPr/>
                    <a:lstStyle/>
                    <a:p>
                      <a:pPr marL="0" marR="0" algn="ctr">
                        <a:lnSpc>
                          <a:spcPct val="115000"/>
                        </a:lnSpc>
                        <a:spcBef>
                          <a:spcPts val="0"/>
                        </a:spcBef>
                        <a:spcAft>
                          <a:spcPts val="0"/>
                        </a:spcAft>
                      </a:pPr>
                      <a:r>
                        <a:rPr lang="en-US" sz="1500" b="1" dirty="0">
                          <a:effectLst/>
                        </a:rPr>
                        <a:t> </a:t>
                      </a:r>
                      <a:r>
                        <a:rPr lang="en-US" sz="1500" b="1" dirty="0" err="1">
                          <a:effectLst/>
                        </a:rPr>
                        <a:t>Wisman</a:t>
                      </a:r>
                      <a:r>
                        <a:rPr lang="en-US" sz="1500" b="1" dirty="0">
                          <a:effectLst/>
                        </a:rPr>
                        <a:t> </a:t>
                      </a:r>
                      <a:endParaRPr lang="id-ID" sz="16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tc>
                  <a:txBody>
                    <a:bodyPr/>
                    <a:lstStyle/>
                    <a:p>
                      <a:pPr marL="0" marR="0" algn="ctr">
                        <a:lnSpc>
                          <a:spcPct val="115000"/>
                        </a:lnSpc>
                        <a:spcBef>
                          <a:spcPts val="0"/>
                        </a:spcBef>
                        <a:spcAft>
                          <a:spcPts val="0"/>
                        </a:spcAft>
                      </a:pPr>
                      <a:r>
                        <a:rPr lang="en-US" sz="1500" b="1" dirty="0" err="1">
                          <a:effectLst/>
                        </a:rPr>
                        <a:t>Wisnus</a:t>
                      </a:r>
                      <a:r>
                        <a:rPr lang="en-US" sz="1500" b="1" dirty="0">
                          <a:effectLst/>
                        </a:rPr>
                        <a:t> </a:t>
                      </a:r>
                      <a:endParaRPr lang="id-ID" sz="16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tc>
                  <a:txBody>
                    <a:bodyPr/>
                    <a:lstStyle/>
                    <a:p>
                      <a:pPr marL="0" marR="0" algn="ctr">
                        <a:lnSpc>
                          <a:spcPct val="115000"/>
                        </a:lnSpc>
                        <a:spcBef>
                          <a:spcPts val="0"/>
                        </a:spcBef>
                        <a:spcAft>
                          <a:spcPts val="0"/>
                        </a:spcAft>
                      </a:pPr>
                      <a:r>
                        <a:rPr lang="en-US" sz="1500" b="1" dirty="0" err="1">
                          <a:effectLst/>
                        </a:rPr>
                        <a:t>Jumlah</a:t>
                      </a:r>
                      <a:r>
                        <a:rPr lang="en-US" sz="1500" b="1" dirty="0">
                          <a:effectLst/>
                        </a:rPr>
                        <a:t> </a:t>
                      </a:r>
                      <a:endParaRPr lang="id-ID" sz="16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extLst>
                  <a:ext uri="{0D108BD9-81ED-4DB2-BD59-A6C34878D82A}">
                    <a16:rowId xmlns:a16="http://schemas.microsoft.com/office/drawing/2014/main" val="1578406146"/>
                  </a:ext>
                </a:extLst>
              </a:tr>
              <a:tr h="374553">
                <a:tc>
                  <a:txBody>
                    <a:bodyPr/>
                    <a:lstStyle/>
                    <a:p>
                      <a:pPr marL="0" marR="0" algn="ctr">
                        <a:lnSpc>
                          <a:spcPct val="115000"/>
                        </a:lnSpc>
                        <a:spcBef>
                          <a:spcPts val="0"/>
                        </a:spcBef>
                        <a:spcAft>
                          <a:spcPts val="0"/>
                        </a:spcAft>
                      </a:pPr>
                      <a:r>
                        <a:rPr lang="en-US" sz="1500" dirty="0">
                          <a:effectLst/>
                        </a:rPr>
                        <a:t>1</a:t>
                      </a:r>
                      <a:endParaRPr lang="id-ID"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tc>
                  <a:txBody>
                    <a:bodyPr/>
                    <a:lstStyle/>
                    <a:p>
                      <a:pPr marL="0" marR="0" algn="ctr">
                        <a:lnSpc>
                          <a:spcPct val="115000"/>
                        </a:lnSpc>
                        <a:spcBef>
                          <a:spcPts val="0"/>
                        </a:spcBef>
                        <a:spcAft>
                          <a:spcPts val="0"/>
                        </a:spcAft>
                      </a:pPr>
                      <a:r>
                        <a:rPr lang="en-US" sz="1500" b="1" dirty="0">
                          <a:effectLst/>
                        </a:rPr>
                        <a:t>2016</a:t>
                      </a:r>
                      <a:endParaRPr lang="id-ID" sz="16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solidFill>
                      <a:srgbClr val="D0D8E8"/>
                    </a:solidFill>
                  </a:tcPr>
                </a:tc>
                <a:tc>
                  <a:txBody>
                    <a:bodyPr/>
                    <a:lstStyle/>
                    <a:p>
                      <a:pPr marL="0" marR="0">
                        <a:lnSpc>
                          <a:spcPct val="115000"/>
                        </a:lnSpc>
                        <a:spcBef>
                          <a:spcPts val="0"/>
                        </a:spcBef>
                        <a:spcAft>
                          <a:spcPts val="0"/>
                        </a:spcAft>
                      </a:pPr>
                      <a:r>
                        <a:rPr lang="en-US" sz="1500" dirty="0">
                          <a:effectLst/>
                        </a:rPr>
                        <a:t>    3.891 </a:t>
                      </a:r>
                      <a:endParaRPr lang="id-ID"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tc>
                  <a:txBody>
                    <a:bodyPr/>
                    <a:lstStyle/>
                    <a:p>
                      <a:pPr marL="0" marR="0">
                        <a:lnSpc>
                          <a:spcPct val="115000"/>
                        </a:lnSpc>
                        <a:spcBef>
                          <a:spcPts val="0"/>
                        </a:spcBef>
                        <a:spcAft>
                          <a:spcPts val="0"/>
                        </a:spcAft>
                      </a:pPr>
                      <a:r>
                        <a:rPr lang="en-US" sz="1500">
                          <a:effectLst/>
                        </a:rPr>
                        <a:t>  2.989.006 </a:t>
                      </a:r>
                      <a:endParaRPr lang="id-ID"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tc>
                  <a:txBody>
                    <a:bodyPr/>
                    <a:lstStyle/>
                    <a:p>
                      <a:pPr marL="0" marR="0">
                        <a:lnSpc>
                          <a:spcPct val="115000"/>
                        </a:lnSpc>
                        <a:spcBef>
                          <a:spcPts val="0"/>
                        </a:spcBef>
                        <a:spcAft>
                          <a:spcPts val="0"/>
                        </a:spcAft>
                      </a:pPr>
                      <a:r>
                        <a:rPr lang="en-US" sz="1500" b="1" dirty="0">
                          <a:effectLst/>
                        </a:rPr>
                        <a:t>      2.992.897 </a:t>
                      </a:r>
                      <a:endParaRPr lang="id-ID" sz="16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extLst>
                  <a:ext uri="{0D108BD9-81ED-4DB2-BD59-A6C34878D82A}">
                    <a16:rowId xmlns:a16="http://schemas.microsoft.com/office/drawing/2014/main" val="860231847"/>
                  </a:ext>
                </a:extLst>
              </a:tr>
              <a:tr h="374553">
                <a:tc>
                  <a:txBody>
                    <a:bodyPr/>
                    <a:lstStyle/>
                    <a:p>
                      <a:pPr marL="0" marR="0" algn="ctr">
                        <a:lnSpc>
                          <a:spcPct val="115000"/>
                        </a:lnSpc>
                        <a:spcBef>
                          <a:spcPts val="0"/>
                        </a:spcBef>
                        <a:spcAft>
                          <a:spcPts val="0"/>
                        </a:spcAft>
                      </a:pPr>
                      <a:r>
                        <a:rPr lang="en-US" sz="1500">
                          <a:effectLst/>
                        </a:rPr>
                        <a:t>2</a:t>
                      </a:r>
                      <a:endParaRPr lang="id-ID"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tc>
                  <a:txBody>
                    <a:bodyPr/>
                    <a:lstStyle/>
                    <a:p>
                      <a:pPr marL="0" marR="0" algn="ctr">
                        <a:lnSpc>
                          <a:spcPct val="115000"/>
                        </a:lnSpc>
                        <a:spcBef>
                          <a:spcPts val="0"/>
                        </a:spcBef>
                        <a:spcAft>
                          <a:spcPts val="0"/>
                        </a:spcAft>
                      </a:pPr>
                      <a:r>
                        <a:rPr lang="en-US" sz="1500" b="1" dirty="0">
                          <a:effectLst/>
                        </a:rPr>
                        <a:t>2017</a:t>
                      </a:r>
                      <a:endParaRPr lang="id-ID" sz="16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solidFill>
                      <a:srgbClr val="D0D8E8"/>
                    </a:solidFill>
                  </a:tcPr>
                </a:tc>
                <a:tc>
                  <a:txBody>
                    <a:bodyPr/>
                    <a:lstStyle/>
                    <a:p>
                      <a:pPr marL="0" marR="0">
                        <a:lnSpc>
                          <a:spcPct val="115000"/>
                        </a:lnSpc>
                        <a:spcBef>
                          <a:spcPts val="0"/>
                        </a:spcBef>
                        <a:spcAft>
                          <a:spcPts val="0"/>
                        </a:spcAft>
                      </a:pPr>
                      <a:r>
                        <a:rPr lang="en-US" sz="1500" dirty="0">
                          <a:effectLst/>
                        </a:rPr>
                        <a:t>    21.082 </a:t>
                      </a:r>
                      <a:endParaRPr lang="id-ID"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tc>
                  <a:txBody>
                    <a:bodyPr/>
                    <a:lstStyle/>
                    <a:p>
                      <a:pPr marL="0" marR="0">
                        <a:lnSpc>
                          <a:spcPct val="115000"/>
                        </a:lnSpc>
                        <a:spcBef>
                          <a:spcPts val="0"/>
                        </a:spcBef>
                        <a:spcAft>
                          <a:spcPts val="0"/>
                        </a:spcAft>
                      </a:pPr>
                      <a:r>
                        <a:rPr lang="en-US" sz="1500">
                          <a:effectLst/>
                        </a:rPr>
                        <a:t>  3.236.931 </a:t>
                      </a:r>
                      <a:endParaRPr lang="id-ID"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tc>
                  <a:txBody>
                    <a:bodyPr/>
                    <a:lstStyle/>
                    <a:p>
                      <a:pPr marL="0" marR="0">
                        <a:lnSpc>
                          <a:spcPct val="115000"/>
                        </a:lnSpc>
                        <a:spcBef>
                          <a:spcPts val="0"/>
                        </a:spcBef>
                        <a:spcAft>
                          <a:spcPts val="0"/>
                        </a:spcAft>
                      </a:pPr>
                      <a:r>
                        <a:rPr lang="en-US" sz="1500" b="1" dirty="0">
                          <a:effectLst/>
                        </a:rPr>
                        <a:t>      3.258.013 </a:t>
                      </a:r>
                      <a:endParaRPr lang="id-ID" sz="16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extLst>
                  <a:ext uri="{0D108BD9-81ED-4DB2-BD59-A6C34878D82A}">
                    <a16:rowId xmlns:a16="http://schemas.microsoft.com/office/drawing/2014/main" val="4039067502"/>
                  </a:ext>
                </a:extLst>
              </a:tr>
              <a:tr h="374553">
                <a:tc>
                  <a:txBody>
                    <a:bodyPr/>
                    <a:lstStyle/>
                    <a:p>
                      <a:pPr marL="0" marR="0" algn="ctr">
                        <a:lnSpc>
                          <a:spcPct val="115000"/>
                        </a:lnSpc>
                        <a:spcBef>
                          <a:spcPts val="0"/>
                        </a:spcBef>
                        <a:spcAft>
                          <a:spcPts val="0"/>
                        </a:spcAft>
                      </a:pPr>
                      <a:r>
                        <a:rPr lang="en-US" sz="1500">
                          <a:effectLst/>
                        </a:rPr>
                        <a:t>3</a:t>
                      </a:r>
                      <a:endParaRPr lang="id-ID"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tc>
                  <a:txBody>
                    <a:bodyPr/>
                    <a:lstStyle/>
                    <a:p>
                      <a:pPr marL="0" marR="0" algn="ctr">
                        <a:lnSpc>
                          <a:spcPct val="115000"/>
                        </a:lnSpc>
                        <a:spcBef>
                          <a:spcPts val="0"/>
                        </a:spcBef>
                        <a:spcAft>
                          <a:spcPts val="0"/>
                        </a:spcAft>
                      </a:pPr>
                      <a:r>
                        <a:rPr lang="en-US" sz="1500" b="1" dirty="0">
                          <a:effectLst/>
                        </a:rPr>
                        <a:t>2018</a:t>
                      </a:r>
                      <a:endParaRPr lang="id-ID" sz="16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solidFill>
                      <a:srgbClr val="D0D8E8"/>
                    </a:solidFill>
                  </a:tcPr>
                </a:tc>
                <a:tc>
                  <a:txBody>
                    <a:bodyPr/>
                    <a:lstStyle/>
                    <a:p>
                      <a:pPr marL="0" marR="0">
                        <a:lnSpc>
                          <a:spcPct val="115000"/>
                        </a:lnSpc>
                        <a:spcBef>
                          <a:spcPts val="0"/>
                        </a:spcBef>
                        <a:spcAft>
                          <a:spcPts val="0"/>
                        </a:spcAft>
                      </a:pPr>
                      <a:r>
                        <a:rPr lang="en-US" sz="1500" dirty="0">
                          <a:effectLst/>
                        </a:rPr>
                        <a:t>    22.759 </a:t>
                      </a:r>
                      <a:endParaRPr lang="id-ID"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tc>
                  <a:txBody>
                    <a:bodyPr/>
                    <a:lstStyle/>
                    <a:p>
                      <a:pPr marL="0" marR="0">
                        <a:lnSpc>
                          <a:spcPct val="115000"/>
                        </a:lnSpc>
                        <a:spcBef>
                          <a:spcPts val="0"/>
                        </a:spcBef>
                        <a:spcAft>
                          <a:spcPts val="0"/>
                        </a:spcAft>
                      </a:pPr>
                      <a:r>
                        <a:rPr lang="en-US" sz="1500">
                          <a:effectLst/>
                        </a:rPr>
                        <a:t>  3.032.525 </a:t>
                      </a:r>
                      <a:endParaRPr lang="id-ID"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tc>
                  <a:txBody>
                    <a:bodyPr/>
                    <a:lstStyle/>
                    <a:p>
                      <a:pPr marL="0" marR="0">
                        <a:lnSpc>
                          <a:spcPct val="115000"/>
                        </a:lnSpc>
                        <a:spcBef>
                          <a:spcPts val="0"/>
                        </a:spcBef>
                        <a:spcAft>
                          <a:spcPts val="0"/>
                        </a:spcAft>
                      </a:pPr>
                      <a:r>
                        <a:rPr lang="en-US" sz="1500" b="1" dirty="0">
                          <a:effectLst/>
                        </a:rPr>
                        <a:t>      3.055.284 </a:t>
                      </a:r>
                      <a:endParaRPr lang="id-ID" sz="16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extLst>
                  <a:ext uri="{0D108BD9-81ED-4DB2-BD59-A6C34878D82A}">
                    <a16:rowId xmlns:a16="http://schemas.microsoft.com/office/drawing/2014/main" val="3013167011"/>
                  </a:ext>
                </a:extLst>
              </a:tr>
              <a:tr h="374553">
                <a:tc>
                  <a:txBody>
                    <a:bodyPr/>
                    <a:lstStyle/>
                    <a:p>
                      <a:pPr marL="0" marR="0" algn="ctr">
                        <a:lnSpc>
                          <a:spcPct val="115000"/>
                        </a:lnSpc>
                        <a:spcBef>
                          <a:spcPts val="0"/>
                        </a:spcBef>
                        <a:spcAft>
                          <a:spcPts val="0"/>
                        </a:spcAft>
                      </a:pPr>
                      <a:r>
                        <a:rPr lang="en-US" sz="1500">
                          <a:effectLst/>
                        </a:rPr>
                        <a:t>4</a:t>
                      </a:r>
                      <a:endParaRPr lang="id-ID"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tc>
                  <a:txBody>
                    <a:bodyPr/>
                    <a:lstStyle/>
                    <a:p>
                      <a:pPr marL="0" marR="0" algn="ctr">
                        <a:lnSpc>
                          <a:spcPct val="115000"/>
                        </a:lnSpc>
                        <a:spcBef>
                          <a:spcPts val="0"/>
                        </a:spcBef>
                        <a:spcAft>
                          <a:spcPts val="0"/>
                        </a:spcAft>
                      </a:pPr>
                      <a:r>
                        <a:rPr lang="en-US" sz="1500" b="1" dirty="0">
                          <a:effectLst/>
                        </a:rPr>
                        <a:t>2019</a:t>
                      </a:r>
                      <a:endParaRPr lang="id-ID" sz="16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solidFill>
                      <a:srgbClr val="D0D8E8"/>
                    </a:solidFill>
                  </a:tcPr>
                </a:tc>
                <a:tc>
                  <a:txBody>
                    <a:bodyPr/>
                    <a:lstStyle/>
                    <a:p>
                      <a:pPr marL="0" marR="0">
                        <a:lnSpc>
                          <a:spcPct val="115000"/>
                        </a:lnSpc>
                        <a:spcBef>
                          <a:spcPts val="0"/>
                        </a:spcBef>
                        <a:spcAft>
                          <a:spcPts val="0"/>
                        </a:spcAft>
                      </a:pPr>
                      <a:r>
                        <a:rPr lang="en-US" sz="1500" dirty="0">
                          <a:effectLst/>
                        </a:rPr>
                        <a:t>   19.191 </a:t>
                      </a:r>
                      <a:endParaRPr lang="id-ID"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tc>
                  <a:txBody>
                    <a:bodyPr/>
                    <a:lstStyle/>
                    <a:p>
                      <a:pPr marL="0" marR="0">
                        <a:lnSpc>
                          <a:spcPct val="115000"/>
                        </a:lnSpc>
                        <a:spcBef>
                          <a:spcPts val="0"/>
                        </a:spcBef>
                        <a:spcAft>
                          <a:spcPts val="0"/>
                        </a:spcAft>
                      </a:pPr>
                      <a:r>
                        <a:rPr lang="en-US" sz="1500">
                          <a:effectLst/>
                        </a:rPr>
                        <a:t>  3.661.612 </a:t>
                      </a:r>
                      <a:endParaRPr lang="id-ID"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tc>
                  <a:txBody>
                    <a:bodyPr/>
                    <a:lstStyle/>
                    <a:p>
                      <a:pPr marL="0" marR="0">
                        <a:lnSpc>
                          <a:spcPct val="115000"/>
                        </a:lnSpc>
                        <a:spcBef>
                          <a:spcPts val="0"/>
                        </a:spcBef>
                        <a:spcAft>
                          <a:spcPts val="0"/>
                        </a:spcAft>
                      </a:pPr>
                      <a:r>
                        <a:rPr lang="en-US" sz="1500" b="1" dirty="0">
                          <a:effectLst/>
                        </a:rPr>
                        <a:t>      3.680.803 </a:t>
                      </a:r>
                      <a:endParaRPr lang="id-ID" sz="16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extLst>
                  <a:ext uri="{0D108BD9-81ED-4DB2-BD59-A6C34878D82A}">
                    <a16:rowId xmlns:a16="http://schemas.microsoft.com/office/drawing/2014/main" val="3296488528"/>
                  </a:ext>
                </a:extLst>
              </a:tr>
              <a:tr h="374553">
                <a:tc>
                  <a:txBody>
                    <a:bodyPr/>
                    <a:lstStyle/>
                    <a:p>
                      <a:pPr marL="0" marR="0" algn="ctr">
                        <a:lnSpc>
                          <a:spcPct val="115000"/>
                        </a:lnSpc>
                        <a:spcBef>
                          <a:spcPts val="0"/>
                        </a:spcBef>
                        <a:spcAft>
                          <a:spcPts val="0"/>
                        </a:spcAft>
                      </a:pPr>
                      <a:r>
                        <a:rPr lang="en-US" sz="1500">
                          <a:effectLst/>
                        </a:rPr>
                        <a:t>5</a:t>
                      </a:r>
                      <a:endParaRPr lang="id-ID"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tc>
                  <a:txBody>
                    <a:bodyPr/>
                    <a:lstStyle/>
                    <a:p>
                      <a:pPr marL="0" marR="0" algn="ctr">
                        <a:lnSpc>
                          <a:spcPct val="115000"/>
                        </a:lnSpc>
                        <a:spcBef>
                          <a:spcPts val="0"/>
                        </a:spcBef>
                        <a:spcAft>
                          <a:spcPts val="0"/>
                        </a:spcAft>
                      </a:pPr>
                      <a:r>
                        <a:rPr lang="en-US" sz="1500" b="1" dirty="0">
                          <a:effectLst/>
                        </a:rPr>
                        <a:t>2020</a:t>
                      </a:r>
                      <a:endParaRPr lang="id-ID" sz="16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solidFill>
                      <a:srgbClr val="D0D8E8"/>
                    </a:solidFill>
                  </a:tcPr>
                </a:tc>
                <a:tc>
                  <a:txBody>
                    <a:bodyPr/>
                    <a:lstStyle/>
                    <a:p>
                      <a:pPr marL="0" marR="0" algn="ctr">
                        <a:lnSpc>
                          <a:spcPct val="115000"/>
                        </a:lnSpc>
                        <a:spcBef>
                          <a:spcPts val="0"/>
                        </a:spcBef>
                        <a:spcAft>
                          <a:spcPts val="0"/>
                        </a:spcAft>
                      </a:pPr>
                      <a:r>
                        <a:rPr lang="en-US" sz="1500">
                          <a:effectLst/>
                        </a:rPr>
                        <a:t>3.453</a:t>
                      </a:r>
                      <a:endParaRPr lang="id-ID"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tc>
                  <a:txBody>
                    <a:bodyPr/>
                    <a:lstStyle/>
                    <a:p>
                      <a:pPr marL="0" marR="0" algn="ctr">
                        <a:lnSpc>
                          <a:spcPct val="115000"/>
                        </a:lnSpc>
                        <a:spcBef>
                          <a:spcPts val="0"/>
                        </a:spcBef>
                        <a:spcAft>
                          <a:spcPts val="0"/>
                        </a:spcAft>
                      </a:pPr>
                      <a:r>
                        <a:rPr lang="en-US" sz="1500">
                          <a:effectLst/>
                        </a:rPr>
                        <a:t>1.978.146</a:t>
                      </a:r>
                      <a:endParaRPr lang="id-ID"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tc>
                  <a:txBody>
                    <a:bodyPr/>
                    <a:lstStyle/>
                    <a:p>
                      <a:pPr marL="0" marR="0" algn="ctr">
                        <a:lnSpc>
                          <a:spcPct val="115000"/>
                        </a:lnSpc>
                        <a:spcBef>
                          <a:spcPts val="0"/>
                        </a:spcBef>
                        <a:spcAft>
                          <a:spcPts val="0"/>
                        </a:spcAft>
                      </a:pPr>
                      <a:r>
                        <a:rPr lang="en-US" sz="1500" b="1" dirty="0">
                          <a:effectLst/>
                        </a:rPr>
                        <a:t>1.981.599</a:t>
                      </a:r>
                      <a:endParaRPr lang="id-ID" sz="16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extLst>
                  <a:ext uri="{0D108BD9-81ED-4DB2-BD59-A6C34878D82A}">
                    <a16:rowId xmlns:a16="http://schemas.microsoft.com/office/drawing/2014/main" val="138415870"/>
                  </a:ext>
                </a:extLst>
              </a:tr>
              <a:tr h="374553">
                <a:tc>
                  <a:txBody>
                    <a:bodyPr/>
                    <a:lstStyle/>
                    <a:p>
                      <a:pPr marL="0" marR="0" algn="ctr">
                        <a:lnSpc>
                          <a:spcPct val="115000"/>
                        </a:lnSpc>
                        <a:spcBef>
                          <a:spcPts val="0"/>
                        </a:spcBef>
                        <a:spcAft>
                          <a:spcPts val="0"/>
                        </a:spcAft>
                      </a:pPr>
                      <a:r>
                        <a:rPr lang="en-US" sz="1500">
                          <a:effectLst/>
                        </a:rPr>
                        <a:t>6</a:t>
                      </a:r>
                      <a:endParaRPr lang="id-ID"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tc>
                  <a:txBody>
                    <a:bodyPr/>
                    <a:lstStyle/>
                    <a:p>
                      <a:pPr marL="0" marR="0" algn="ctr">
                        <a:lnSpc>
                          <a:spcPct val="115000"/>
                        </a:lnSpc>
                        <a:spcBef>
                          <a:spcPts val="0"/>
                        </a:spcBef>
                        <a:spcAft>
                          <a:spcPts val="0"/>
                        </a:spcAft>
                      </a:pPr>
                      <a:r>
                        <a:rPr lang="en-US" sz="1500" b="1" dirty="0">
                          <a:effectLst/>
                        </a:rPr>
                        <a:t>2021</a:t>
                      </a:r>
                      <a:endParaRPr lang="id-ID" sz="16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solidFill>
                      <a:srgbClr val="D0D8E8"/>
                    </a:solidFill>
                  </a:tcPr>
                </a:tc>
                <a:tc>
                  <a:txBody>
                    <a:bodyPr/>
                    <a:lstStyle/>
                    <a:p>
                      <a:pPr marL="0" marR="0" algn="ctr">
                        <a:lnSpc>
                          <a:spcPct val="115000"/>
                        </a:lnSpc>
                        <a:spcBef>
                          <a:spcPts val="0"/>
                        </a:spcBef>
                        <a:spcAft>
                          <a:spcPts val="0"/>
                        </a:spcAft>
                      </a:pPr>
                      <a:r>
                        <a:rPr lang="en-US" sz="1500">
                          <a:effectLst/>
                        </a:rPr>
                        <a:t>1.003</a:t>
                      </a:r>
                      <a:endParaRPr lang="id-ID"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tc>
                  <a:txBody>
                    <a:bodyPr/>
                    <a:lstStyle/>
                    <a:p>
                      <a:pPr marL="0" marR="0" algn="ctr">
                        <a:lnSpc>
                          <a:spcPct val="115000"/>
                        </a:lnSpc>
                        <a:spcBef>
                          <a:spcPts val="0"/>
                        </a:spcBef>
                        <a:spcAft>
                          <a:spcPts val="0"/>
                        </a:spcAft>
                      </a:pPr>
                      <a:r>
                        <a:rPr lang="en-US" sz="1500">
                          <a:effectLst/>
                        </a:rPr>
                        <a:t>1.759.346</a:t>
                      </a:r>
                      <a:endParaRPr lang="id-ID"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tc>
                  <a:txBody>
                    <a:bodyPr/>
                    <a:lstStyle/>
                    <a:p>
                      <a:pPr marL="0" marR="0" algn="ctr">
                        <a:lnSpc>
                          <a:spcPct val="115000"/>
                        </a:lnSpc>
                        <a:spcBef>
                          <a:spcPts val="0"/>
                        </a:spcBef>
                        <a:spcAft>
                          <a:spcPts val="0"/>
                        </a:spcAft>
                      </a:pPr>
                      <a:r>
                        <a:rPr lang="en-US" sz="1500" b="1" dirty="0">
                          <a:effectLst/>
                        </a:rPr>
                        <a:t>1.760.349</a:t>
                      </a:r>
                      <a:endParaRPr lang="id-ID" sz="16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89892" marR="89892" marT="0" marB="0" anchor="ctr"/>
                </a:tc>
                <a:extLst>
                  <a:ext uri="{0D108BD9-81ED-4DB2-BD59-A6C34878D82A}">
                    <a16:rowId xmlns:a16="http://schemas.microsoft.com/office/drawing/2014/main" val="2285043447"/>
                  </a:ext>
                </a:extLst>
              </a:tr>
            </a:tbl>
          </a:graphicData>
        </a:graphic>
      </p:graphicFrame>
      <p:sp>
        <p:nvSpPr>
          <p:cNvPr id="11" name="TextBox 10">
            <a:extLst>
              <a:ext uri="{FF2B5EF4-FFF2-40B4-BE49-F238E27FC236}">
                <a16:creationId xmlns:a16="http://schemas.microsoft.com/office/drawing/2014/main" id="{D08C651D-92F6-4027-B81E-08BD688FE096}"/>
              </a:ext>
            </a:extLst>
          </p:cNvPr>
          <p:cNvSpPr txBox="1"/>
          <p:nvPr/>
        </p:nvSpPr>
        <p:spPr>
          <a:xfrm>
            <a:off x="3345313" y="6413510"/>
            <a:ext cx="4612510" cy="261610"/>
          </a:xfrm>
          <a:prstGeom prst="rect">
            <a:avLst/>
          </a:prstGeom>
          <a:noFill/>
        </p:spPr>
        <p:txBody>
          <a:bodyPr wrap="square">
            <a:spAutoFit/>
          </a:bodyPr>
          <a:lstStyle/>
          <a:p>
            <a:r>
              <a:rPr lang="en-US" sz="1100" dirty="0" err="1">
                <a:latin typeface="Arial" panose="020B0604020202020204" pitchFamily="34" charset="0"/>
                <a:ea typeface="Times New Roman" panose="02020603050405020304" pitchFamily="18" charset="0"/>
              </a:rPr>
              <a:t>Sumber</a:t>
            </a:r>
            <a:r>
              <a:rPr lang="en-US" sz="1100" dirty="0">
                <a:latin typeface="Arial" panose="020B0604020202020204" pitchFamily="34" charset="0"/>
                <a:ea typeface="Times New Roman" panose="02020603050405020304" pitchFamily="18" charset="0"/>
              </a:rPr>
              <a:t> : Dinas </a:t>
            </a:r>
            <a:r>
              <a:rPr lang="en-US" sz="1100" dirty="0" err="1">
                <a:latin typeface="Arial" panose="020B0604020202020204" pitchFamily="34" charset="0"/>
                <a:ea typeface="Times New Roman" panose="02020603050405020304" pitchFamily="18" charset="0"/>
              </a:rPr>
              <a:t>Pariwisata</a:t>
            </a:r>
            <a:r>
              <a:rPr lang="en-US" sz="1100" dirty="0">
                <a:latin typeface="Arial" panose="020B0604020202020204" pitchFamily="34" charset="0"/>
                <a:ea typeface="Times New Roman" panose="02020603050405020304" pitchFamily="18" charset="0"/>
              </a:rPr>
              <a:t> </a:t>
            </a:r>
            <a:r>
              <a:rPr lang="en-US" sz="1100" dirty="0" err="1">
                <a:latin typeface="Arial" panose="020B0604020202020204" pitchFamily="34" charset="0"/>
                <a:ea typeface="Times New Roman" panose="02020603050405020304" pitchFamily="18" charset="0"/>
              </a:rPr>
              <a:t>Kabupaten</a:t>
            </a:r>
            <a:r>
              <a:rPr lang="en-US" sz="1100" dirty="0">
                <a:latin typeface="Arial" panose="020B0604020202020204" pitchFamily="34" charset="0"/>
                <a:ea typeface="Times New Roman" panose="02020603050405020304" pitchFamily="18" charset="0"/>
              </a:rPr>
              <a:t> </a:t>
            </a:r>
            <a:r>
              <a:rPr lang="en-US" sz="1100" dirty="0" err="1">
                <a:latin typeface="Arial" panose="020B0604020202020204" pitchFamily="34" charset="0"/>
                <a:ea typeface="Times New Roman" panose="02020603050405020304" pitchFamily="18" charset="0"/>
              </a:rPr>
              <a:t>Gunungkidul</a:t>
            </a:r>
            <a:r>
              <a:rPr lang="en-US" sz="1100" dirty="0">
                <a:latin typeface="Arial" panose="020B0604020202020204" pitchFamily="34" charset="0"/>
                <a:ea typeface="Times New Roman" panose="02020603050405020304" pitchFamily="18" charset="0"/>
              </a:rPr>
              <a:t>, 2022</a:t>
            </a:r>
            <a:endParaRPr lang="id-ID" sz="1100" dirty="0"/>
          </a:p>
        </p:txBody>
      </p:sp>
    </p:spTree>
    <p:extLst>
      <p:ext uri="{BB962C8B-B14F-4D97-AF65-F5344CB8AC3E}">
        <p14:creationId xmlns:p14="http://schemas.microsoft.com/office/powerpoint/2010/main" val="319636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85327" y="1406806"/>
            <a:ext cx="8481060" cy="2462213"/>
          </a:xfrm>
          <a:prstGeom prst="rect">
            <a:avLst/>
          </a:prstGeom>
        </p:spPr>
        <p:txBody>
          <a:bodyPr wrap="square">
            <a:spAutoFit/>
          </a:bodyPr>
          <a:lstStyle/>
          <a:p>
            <a:pPr algn="just">
              <a:spcBef>
                <a:spcPts val="600"/>
              </a:spcBef>
              <a:spcAft>
                <a:spcPts val="600"/>
              </a:spcAft>
            </a:pPr>
            <a:r>
              <a:rPr lang="en-US" dirty="0" err="1" smtClean="0">
                <a:latin typeface="Cambria" panose="02040503050406030204" pitchFamily="18" charset="0"/>
                <a:ea typeface="Cambria" panose="02040503050406030204" pitchFamily="18" charset="0"/>
              </a:rPr>
              <a:t>Tanggal</a:t>
            </a:r>
            <a:r>
              <a:rPr lang="en-US" dirty="0" smtClean="0">
                <a:latin typeface="Cambria" panose="02040503050406030204" pitchFamily="18" charset="0"/>
                <a:ea typeface="Cambria" panose="02040503050406030204" pitchFamily="18" charset="0"/>
              </a:rPr>
              <a:t> 6 – 9 September 2022 </a:t>
            </a:r>
            <a:r>
              <a:rPr lang="en-US" dirty="0" err="1" smtClean="0">
                <a:latin typeface="Cambria" panose="02040503050406030204" pitchFamily="18" charset="0"/>
                <a:ea typeface="Cambria" panose="02040503050406030204" pitchFamily="18" charset="0"/>
              </a:rPr>
              <a:t>kemarin</a:t>
            </a:r>
            <a:r>
              <a:rPr lang="en-US" dirty="0" smtClean="0">
                <a:latin typeface="Cambria" panose="02040503050406030204" pitchFamily="18" charset="0"/>
                <a:ea typeface="Cambria" panose="02040503050406030204" pitchFamily="18" charset="0"/>
              </a:rPr>
              <a:t> di </a:t>
            </a:r>
            <a:r>
              <a:rPr lang="en-US" dirty="0" err="1" smtClean="0">
                <a:latin typeface="Cambria" panose="02040503050406030204" pitchFamily="18" charset="0"/>
                <a:ea typeface="Cambria" panose="02040503050406030204" pitchFamily="18" charset="0"/>
              </a:rPr>
              <a:t>Alun-alun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Kabupaten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Gunungkidu</a:t>
            </a:r>
            <a:r>
              <a:rPr lang="en-US" dirty="0" err="1">
                <a:latin typeface="Cambria" panose="02040503050406030204" pitchFamily="18" charset="0"/>
                <a:ea typeface="Cambria" panose="02040503050406030204" pitchFamily="18" charset="0"/>
              </a:rPr>
              <a:t>l</a:t>
            </a:r>
            <a:r>
              <a:rPr lang="en-US" dirty="0" smtClean="0">
                <a:latin typeface="Cambria" panose="02040503050406030204" pitchFamily="18" charset="0"/>
                <a:ea typeface="Cambria" panose="02040503050406030204" pitchFamily="18" charset="0"/>
              </a:rPr>
              <a:t> di </a:t>
            </a:r>
            <a:r>
              <a:rPr lang="en-US" dirty="0" err="1" smtClean="0">
                <a:latin typeface="Cambria" panose="02040503050406030204" pitchFamily="18" charset="0"/>
                <a:ea typeface="Cambria" panose="02040503050406030204" pitchFamily="18" charset="0"/>
              </a:rPr>
              <a:t>Wonosari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digelar</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Gelar</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Potensi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Rintisan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Kalurahan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Budaya</a:t>
            </a:r>
            <a:r>
              <a:rPr lang="en-US" dirty="0" smtClean="0">
                <a:latin typeface="Cambria" panose="02040503050406030204" pitchFamily="18" charset="0"/>
                <a:ea typeface="Cambria" panose="02040503050406030204" pitchFamily="18" charset="0"/>
              </a:rPr>
              <a:t> 2022. </a:t>
            </a:r>
            <a:r>
              <a:rPr lang="en-US" dirty="0" err="1">
                <a:latin typeface="Cambria" panose="02040503050406030204" pitchFamily="18" charset="0"/>
                <a:ea typeface="Cambria" panose="02040503050406030204" pitchFamily="18" charset="0"/>
              </a:rPr>
              <a:t>M</a:t>
            </a:r>
            <a:r>
              <a:rPr lang="en-US" dirty="0" err="1" smtClean="0">
                <a:latin typeface="Cambria" panose="02040503050406030204" pitchFamily="18" charset="0"/>
                <a:ea typeface="Cambria" panose="02040503050406030204" pitchFamily="18" charset="0"/>
              </a:rPr>
              <a:t>enghadirkan</a:t>
            </a:r>
            <a:r>
              <a:rPr lang="en-US" dirty="0" smtClean="0">
                <a:latin typeface="Cambria" panose="02040503050406030204" pitchFamily="18" charset="0"/>
                <a:ea typeface="Cambria" panose="02040503050406030204" pitchFamily="18" charset="0"/>
              </a:rPr>
              <a:t> 30 </a:t>
            </a:r>
            <a:r>
              <a:rPr lang="en-US" dirty="0" err="1" smtClean="0">
                <a:latin typeface="Cambria" panose="02040503050406030204" pitchFamily="18" charset="0"/>
                <a:ea typeface="Cambria" panose="02040503050406030204" pitchFamily="18" charset="0"/>
              </a:rPr>
              <a:t>Kalurahan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Rintisan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Budaya</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dari</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seluruh</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Kapanewon</a:t>
            </a:r>
            <a:r>
              <a:rPr lang="en-US" dirty="0" smtClean="0">
                <a:latin typeface="Cambria" panose="02040503050406030204" pitchFamily="18" charset="0"/>
                <a:ea typeface="Cambria" panose="02040503050406030204" pitchFamily="18" charset="0"/>
              </a:rPr>
              <a:t> di </a:t>
            </a:r>
            <a:r>
              <a:rPr lang="en-US" dirty="0" err="1" smtClean="0">
                <a:latin typeface="Cambria" panose="02040503050406030204" pitchFamily="18" charset="0"/>
                <a:ea typeface="Cambria" panose="02040503050406030204" pitchFamily="18" charset="0"/>
              </a:rPr>
              <a:t>Kabupaten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Gunungkidul</a:t>
            </a:r>
            <a:r>
              <a:rPr lang="en-US" dirty="0" smtClean="0">
                <a:latin typeface="Cambria" panose="02040503050406030204" pitchFamily="18" charset="0"/>
                <a:ea typeface="Cambria" panose="02040503050406030204" pitchFamily="18" charset="0"/>
              </a:rPr>
              <a:t>.</a:t>
            </a:r>
          </a:p>
          <a:p>
            <a:pPr algn="just">
              <a:spcBef>
                <a:spcPts val="600"/>
              </a:spcBef>
              <a:spcAft>
                <a:spcPts val="600"/>
              </a:spcAft>
            </a:pPr>
            <a:r>
              <a:rPr lang="en-US" dirty="0" err="1" smtClean="0">
                <a:latin typeface="Cambria" panose="02040503050406030204" pitchFamily="18" charset="0"/>
                <a:ea typeface="Cambria" panose="02040503050406030204" pitchFamily="18" charset="0"/>
              </a:rPr>
              <a:t>Kalurahan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tersebut</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meliputi</a:t>
            </a:r>
            <a:r>
              <a:rPr lang="en-US" dirty="0" smtClean="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Piyaman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Tegalrejo</a:t>
            </a:r>
            <a:r>
              <a:rPr lang="en-US" dirty="0">
                <a:latin typeface="Cambria" panose="02040503050406030204" pitchFamily="18" charset="0"/>
                <a:ea typeface="Cambria" panose="02040503050406030204" pitchFamily="18" charset="0"/>
              </a:rPr>
              <a:t>, Bohol, </a:t>
            </a:r>
            <a:r>
              <a:rPr lang="en-US" dirty="0" err="1">
                <a:latin typeface="Cambria" panose="02040503050406030204" pitchFamily="18" charset="0"/>
                <a:ea typeface="Cambria" panose="02040503050406030204" pitchFamily="18" charset="0"/>
              </a:rPr>
              <a:t>Bendung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Semugih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Ngeposari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Kedungpoh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Sambirejo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Sidoharjo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Gedangrejo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Pundungsari</a:t>
            </a:r>
            <a:r>
              <a:rPr lang="en-US" dirty="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Pengkol</a:t>
            </a:r>
            <a:r>
              <a:rPr lang="en-US" dirty="0" smtClean="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Planjan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Genjahan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Sumberwungu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Sidorejo</a:t>
            </a:r>
            <a:r>
              <a:rPr lang="en-US"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Gari</a:t>
            </a:r>
            <a:r>
              <a:rPr lang="en-US" dirty="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Karangmojo</a:t>
            </a:r>
            <a:r>
              <a:rPr lang="en-US" dirty="0" smtClean="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Giricahyo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Giritirto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Logandeng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Kemiri</a:t>
            </a:r>
            <a:r>
              <a:rPr lang="en-US" dirty="0">
                <a:latin typeface="Cambria" panose="02040503050406030204" pitchFamily="18" charset="0"/>
                <a:ea typeface="Cambria" panose="02040503050406030204" pitchFamily="18" charset="0"/>
              </a:rPr>
              <a:t>, Karangasem, </a:t>
            </a:r>
            <a:r>
              <a:rPr lang="en-US" dirty="0" err="1">
                <a:latin typeface="Cambria" panose="02040503050406030204" pitchFamily="18" charset="0"/>
                <a:ea typeface="Cambria" panose="02040503050406030204" pitchFamily="18" charset="0"/>
              </a:rPr>
              <a:t>Bedoyo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Nglanggeran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Girimulyo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Nglindur</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Ngestirejo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Karangduwet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dan</a:t>
            </a:r>
            <a:r>
              <a:rPr lang="en-US" dirty="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Ngleri</a:t>
            </a:r>
            <a:r>
              <a:rPr lang="en-US" dirty="0" smtClean="0">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grpSp>
        <p:nvGrpSpPr>
          <p:cNvPr id="16" name="Group 15"/>
          <p:cNvGrpSpPr/>
          <p:nvPr/>
        </p:nvGrpSpPr>
        <p:grpSpPr>
          <a:xfrm>
            <a:off x="1727852" y="313768"/>
            <a:ext cx="1034223" cy="1034223"/>
            <a:chOff x="203851" y="313767"/>
            <a:chExt cx="1034223" cy="1034223"/>
          </a:xfrm>
        </p:grpSpPr>
        <p:sp>
          <p:nvSpPr>
            <p:cNvPr id="17" name="Oval 16"/>
            <p:cNvSpPr/>
            <p:nvPr/>
          </p:nvSpPr>
          <p:spPr>
            <a:xfrm>
              <a:off x="203851" y="313767"/>
              <a:ext cx="1034223" cy="103422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000" dirty="0"/>
            </a:p>
          </p:txBody>
        </p:sp>
        <p:sp>
          <p:nvSpPr>
            <p:cNvPr id="18" name="Rectangle 17"/>
            <p:cNvSpPr/>
            <p:nvPr/>
          </p:nvSpPr>
          <p:spPr>
            <a:xfrm>
              <a:off x="243108" y="368490"/>
              <a:ext cx="955711" cy="707886"/>
            </a:xfrm>
            <a:prstGeom prst="rect">
              <a:avLst/>
            </a:prstGeom>
          </p:spPr>
          <p:txBody>
            <a:bodyPr wrap="none">
              <a:spAutoFit/>
            </a:bodyPr>
            <a:lstStyle/>
            <a:p>
              <a:r>
                <a:rPr lang="en-US" sz="4000" b="1" dirty="0"/>
                <a:t>1.</a:t>
              </a:r>
              <a:r>
                <a:rPr lang="id-ID" sz="4000" b="1" dirty="0"/>
                <a:t>2</a:t>
              </a:r>
              <a:r>
                <a:rPr lang="en-US" sz="4000" b="1" dirty="0"/>
                <a:t> </a:t>
              </a:r>
            </a:p>
          </p:txBody>
        </p:sp>
      </p:grpSp>
      <p:sp>
        <p:nvSpPr>
          <p:cNvPr id="19" name="TextBox 18">
            <a:extLst>
              <a:ext uri="{FF2B5EF4-FFF2-40B4-BE49-F238E27FC236}">
                <a16:creationId xmlns:a16="http://schemas.microsoft.com/office/drawing/2014/main" id="{42324460-38E1-49F2-8D45-BD4FEB7C6248}"/>
              </a:ext>
            </a:extLst>
          </p:cNvPr>
          <p:cNvSpPr txBox="1"/>
          <p:nvPr/>
        </p:nvSpPr>
        <p:spPr>
          <a:xfrm>
            <a:off x="2743201" y="321678"/>
            <a:ext cx="7977691" cy="1077218"/>
          </a:xfrm>
          <a:prstGeom prst="rect">
            <a:avLst/>
          </a:prstGeom>
          <a:noFill/>
        </p:spPr>
        <p:txBody>
          <a:bodyPr wrap="square" rtlCol="0">
            <a:spAutoFit/>
          </a:bodyPr>
          <a:lstStyle/>
          <a:p>
            <a:r>
              <a:rPr lang="it-IT" sz="3200" b="1" dirty="0"/>
              <a:t>Potensi Pariwisata </a:t>
            </a:r>
            <a:r>
              <a:rPr lang="it-IT" sz="3200" b="1" dirty="0" smtClean="0"/>
              <a:t>Desa Budaya </a:t>
            </a:r>
            <a:r>
              <a:rPr lang="it-IT" sz="3200" b="1" dirty="0"/>
              <a:t>di Gunungkidul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5324" y="4281891"/>
            <a:ext cx="3212472" cy="184181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284" y="4281891"/>
            <a:ext cx="3250266" cy="184181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4570" y="4281891"/>
            <a:ext cx="2955233" cy="1841818"/>
          </a:xfrm>
          <a:prstGeom prst="rect">
            <a:avLst/>
          </a:prstGeom>
        </p:spPr>
      </p:pic>
    </p:spTree>
    <p:extLst>
      <p:ext uri="{BB962C8B-B14F-4D97-AF65-F5344CB8AC3E}">
        <p14:creationId xmlns:p14="http://schemas.microsoft.com/office/powerpoint/2010/main" val="2717357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7ACF71-7601-4EEA-9340-985A8E29A5BB}"/>
              </a:ext>
            </a:extLst>
          </p:cNvPr>
          <p:cNvGrpSpPr/>
          <p:nvPr/>
        </p:nvGrpSpPr>
        <p:grpSpPr>
          <a:xfrm>
            <a:off x="-35783" y="0"/>
            <a:ext cx="12263564" cy="6858000"/>
            <a:chOff x="-35783" y="0"/>
            <a:chExt cx="12263564" cy="6858000"/>
          </a:xfrm>
          <a:solidFill>
            <a:schemeClr val="tx2"/>
          </a:solidFill>
        </p:grpSpPr>
        <p:pic>
          <p:nvPicPr>
            <p:cNvPr id="3" name="Picture 2">
              <a:extLst>
                <a:ext uri="{FF2B5EF4-FFF2-40B4-BE49-F238E27FC236}">
                  <a16:creationId xmlns:a16="http://schemas.microsoft.com/office/drawing/2014/main" id="{5D6E6EF4-79AF-4C84-8DD0-6E3663330F2F}"/>
                </a:ext>
              </a:extLst>
            </p:cNvPr>
            <p:cNvPicPr>
              <a:picLocks noChangeAspect="1"/>
            </p:cNvPicPr>
            <p:nvPr/>
          </p:nvPicPr>
          <p:blipFill rotWithShape="1">
            <a:blip r:embed="rId2">
              <a:alphaModFix amt="70000"/>
              <a:extLst>
                <a:ext uri="{28A0092B-C50C-407E-A947-70E740481C1C}">
                  <a14:useLocalDpi xmlns:a14="http://schemas.microsoft.com/office/drawing/2010/main"/>
                </a:ext>
              </a:extLst>
            </a:blip>
            <a:srcRect l="-1" r="-1"/>
            <a:stretch/>
          </p:blipFill>
          <p:spPr>
            <a:xfrm>
              <a:off x="-35783" y="0"/>
              <a:ext cx="12227781" cy="6858000"/>
            </a:xfrm>
            <a:prstGeom prst="rect">
              <a:avLst/>
            </a:prstGeom>
            <a:grpFill/>
          </p:spPr>
        </p:pic>
        <p:pic>
          <p:nvPicPr>
            <p:cNvPr id="4" name="Picture 3">
              <a:extLst>
                <a:ext uri="{FF2B5EF4-FFF2-40B4-BE49-F238E27FC236}">
                  <a16:creationId xmlns:a16="http://schemas.microsoft.com/office/drawing/2014/main" id="{E2CD991F-EEE8-4C8E-B502-7BDEBBFCBEDA}"/>
                </a:ext>
              </a:extLst>
            </p:cNvPr>
            <p:cNvPicPr>
              <a:picLocks noChangeAspect="1"/>
            </p:cNvPicPr>
            <p:nvPr/>
          </p:nvPicPr>
          <p:blipFill rotWithShape="1">
            <a:blip r:embed="rId3">
              <a:alphaModFix/>
              <a:extLst>
                <a:ext uri="{28A0092B-C50C-407E-A947-70E740481C1C}">
                  <a14:useLocalDpi xmlns:a14="http://schemas.microsoft.com/office/drawing/2010/main"/>
                </a:ext>
              </a:extLst>
            </a:blip>
            <a:srcRect b="37151"/>
            <a:stretch/>
          </p:blipFill>
          <p:spPr>
            <a:xfrm>
              <a:off x="0" y="6343915"/>
              <a:ext cx="12227781" cy="514085"/>
            </a:xfrm>
            <a:prstGeom prst="rect">
              <a:avLst/>
            </a:prstGeom>
            <a:grpFill/>
          </p:spPr>
        </p:pic>
      </p:grpSp>
      <p:sp>
        <p:nvSpPr>
          <p:cNvPr id="6" name="Rectangle 5">
            <a:extLst>
              <a:ext uri="{FF2B5EF4-FFF2-40B4-BE49-F238E27FC236}">
                <a16:creationId xmlns:a16="http://schemas.microsoft.com/office/drawing/2014/main" id="{814B6F36-BE89-476A-8A73-C10407320F92}"/>
              </a:ext>
            </a:extLst>
          </p:cNvPr>
          <p:cNvSpPr/>
          <p:nvPr/>
        </p:nvSpPr>
        <p:spPr>
          <a:xfrm>
            <a:off x="4381656" y="2718506"/>
            <a:ext cx="6269217" cy="1077218"/>
          </a:xfrm>
          <a:prstGeom prst="rect">
            <a:avLst/>
          </a:prstGeom>
        </p:spPr>
        <p:txBody>
          <a:bodyPr wrap="none">
            <a:spAutoFit/>
          </a:bodyPr>
          <a:lstStyle/>
          <a:p>
            <a:pPr>
              <a:lnSpc>
                <a:spcPct val="200000"/>
              </a:lnSpc>
            </a:pPr>
            <a:r>
              <a:rPr lang="en-US" sz="3200" b="1" u="sng" dirty="0"/>
              <a:t>2. MAKSUD,TUJUAN DAN SASARAN </a:t>
            </a:r>
          </a:p>
        </p:txBody>
      </p:sp>
    </p:spTree>
    <p:extLst>
      <p:ext uri="{BB962C8B-B14F-4D97-AF65-F5344CB8AC3E}">
        <p14:creationId xmlns:p14="http://schemas.microsoft.com/office/powerpoint/2010/main" val="1812474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9360" y="1488653"/>
            <a:ext cx="8511692" cy="1261884"/>
          </a:xfrm>
          <a:prstGeom prst="rect">
            <a:avLst/>
          </a:prstGeom>
        </p:spPr>
        <p:txBody>
          <a:bodyPr wrap="square">
            <a:spAutoFit/>
          </a:bodyPr>
          <a:lstStyle/>
          <a:p>
            <a:pPr algn="just">
              <a:spcBef>
                <a:spcPts val="600"/>
              </a:spcBef>
            </a:pPr>
            <a:r>
              <a:rPr lang="fi-FI" dirty="0">
                <a:latin typeface="Cambria" panose="02040503050406030204" pitchFamily="18" charset="0"/>
                <a:ea typeface="Cambria" panose="02040503050406030204" pitchFamily="18" charset="0"/>
              </a:rPr>
              <a:t>Maksud dari pekerjaan ini adalah </a:t>
            </a:r>
            <a:r>
              <a:rPr lang="fi-FI" sz="2000" b="1" dirty="0">
                <a:latin typeface="Cambria" panose="02040503050406030204" pitchFamily="18" charset="0"/>
                <a:ea typeface="Cambria" panose="02040503050406030204" pitchFamily="18" charset="0"/>
              </a:rPr>
              <a:t>menyusun perencanaan </a:t>
            </a:r>
            <a:r>
              <a:rPr lang="fi-FI" sz="2000" b="1" dirty="0" smtClean="0">
                <a:latin typeface="Cambria" panose="02040503050406030204" pitchFamily="18" charset="0"/>
                <a:ea typeface="Cambria" panose="02040503050406030204" pitchFamily="18" charset="0"/>
              </a:rPr>
              <a:t>pengembangan Desa Wisata Budaya Gari Kapanewon Wonosari </a:t>
            </a:r>
            <a:r>
              <a:rPr lang="fi-FI" dirty="0">
                <a:latin typeface="Cambria" panose="02040503050406030204" pitchFamily="18" charset="0"/>
                <a:ea typeface="Cambria" panose="02040503050406030204" pitchFamily="18" charset="0"/>
              </a:rPr>
              <a:t>dalam bentuk Masterplan sebagai pedoman para pemangku kepentingan dalam pengelolaan dan pengembangan Kawasan.</a:t>
            </a:r>
            <a:endParaRPr lang="en-US" dirty="0">
              <a:latin typeface="Cambria" panose="02040503050406030204" pitchFamily="18" charset="0"/>
              <a:ea typeface="Cambria" panose="02040503050406030204" pitchFamily="18" charset="0"/>
            </a:endParaRPr>
          </a:p>
        </p:txBody>
      </p:sp>
      <p:sp>
        <p:nvSpPr>
          <p:cNvPr id="3" name="Rectangle 2"/>
          <p:cNvSpPr/>
          <p:nvPr/>
        </p:nvSpPr>
        <p:spPr>
          <a:xfrm>
            <a:off x="2774309" y="551355"/>
            <a:ext cx="1542217" cy="584775"/>
          </a:xfrm>
          <a:prstGeom prst="rect">
            <a:avLst/>
          </a:prstGeom>
        </p:spPr>
        <p:txBody>
          <a:bodyPr wrap="none">
            <a:spAutoFit/>
          </a:bodyPr>
          <a:lstStyle/>
          <a:p>
            <a:r>
              <a:rPr lang="en-US" sz="3200" b="1" dirty="0" err="1"/>
              <a:t>Maksud</a:t>
            </a:r>
            <a:endParaRPr lang="en-US" sz="3200" b="1" dirty="0"/>
          </a:p>
        </p:txBody>
      </p:sp>
      <p:grpSp>
        <p:nvGrpSpPr>
          <p:cNvPr id="7" name="Group 6"/>
          <p:cNvGrpSpPr/>
          <p:nvPr/>
        </p:nvGrpSpPr>
        <p:grpSpPr>
          <a:xfrm>
            <a:off x="1740086" y="261177"/>
            <a:ext cx="1034223" cy="1034223"/>
            <a:chOff x="144215" y="34243"/>
            <a:chExt cx="1034223" cy="1034223"/>
          </a:xfrm>
        </p:grpSpPr>
        <p:sp>
          <p:nvSpPr>
            <p:cNvPr id="8" name="Oval 7"/>
            <p:cNvSpPr/>
            <p:nvPr/>
          </p:nvSpPr>
          <p:spPr>
            <a:xfrm>
              <a:off x="144215" y="34243"/>
              <a:ext cx="1034223" cy="103422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000" dirty="0"/>
            </a:p>
          </p:txBody>
        </p:sp>
        <p:sp>
          <p:nvSpPr>
            <p:cNvPr id="9" name="Rectangle 8"/>
            <p:cNvSpPr/>
            <p:nvPr/>
          </p:nvSpPr>
          <p:spPr>
            <a:xfrm>
              <a:off x="263489" y="152400"/>
              <a:ext cx="867545" cy="707886"/>
            </a:xfrm>
            <a:prstGeom prst="rect">
              <a:avLst/>
            </a:prstGeom>
          </p:spPr>
          <p:txBody>
            <a:bodyPr wrap="none">
              <a:spAutoFit/>
            </a:bodyPr>
            <a:lstStyle/>
            <a:p>
              <a:r>
                <a:rPr lang="en-US" sz="4000" b="1" dirty="0"/>
                <a:t>2</a:t>
              </a:r>
              <a:r>
                <a:rPr lang="id-ID" sz="4000" b="1" dirty="0"/>
                <a:t>.1</a:t>
              </a:r>
              <a:endParaRPr lang="en-US" sz="4000" b="1" dirty="0"/>
            </a:p>
          </p:txBody>
        </p:sp>
      </p:grpSp>
    </p:spTree>
    <p:extLst>
      <p:ext uri="{BB962C8B-B14F-4D97-AF65-F5344CB8AC3E}">
        <p14:creationId xmlns:p14="http://schemas.microsoft.com/office/powerpoint/2010/main" val="2031677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87490" y="1438103"/>
            <a:ext cx="8991346" cy="2862322"/>
          </a:xfrm>
          <a:prstGeom prst="rect">
            <a:avLst/>
          </a:prstGeom>
        </p:spPr>
        <p:txBody>
          <a:bodyPr wrap="square">
            <a:spAutoFit/>
          </a:bodyPr>
          <a:lstStyle/>
          <a:p>
            <a:pPr>
              <a:lnSpc>
                <a:spcPts val="2400"/>
              </a:lnSpc>
            </a:pPr>
            <a:r>
              <a:rPr lang="fi-FI" dirty="0">
                <a:latin typeface="Cambria" panose="02040503050406030204" pitchFamily="18" charset="0"/>
                <a:ea typeface="Cambria" panose="02040503050406030204" pitchFamily="18" charset="0"/>
              </a:rPr>
              <a:t>Adapun tujuan dari kegialan ini </a:t>
            </a:r>
            <a:r>
              <a:rPr lang="fi-FI" dirty="0" smtClean="0">
                <a:latin typeface="Cambria" panose="02040503050406030204" pitchFamily="18" charset="0"/>
                <a:ea typeface="Cambria" panose="02040503050406030204" pitchFamily="18" charset="0"/>
              </a:rPr>
              <a:t>adalah:</a:t>
            </a:r>
            <a:endParaRPr lang="fi-FI" dirty="0">
              <a:latin typeface="Cambria" panose="02040503050406030204" pitchFamily="18" charset="0"/>
              <a:ea typeface="Cambria" panose="02040503050406030204" pitchFamily="18" charset="0"/>
            </a:endParaRPr>
          </a:p>
          <a:p>
            <a:pPr marL="285750" indent="-285750">
              <a:lnSpc>
                <a:spcPts val="2400"/>
              </a:lnSpc>
              <a:buFont typeface="Arial" pitchFamily="34" charset="0"/>
              <a:buChar char="•"/>
            </a:pPr>
            <a:r>
              <a:rPr lang="fi-FI" dirty="0">
                <a:latin typeface="Cambria" panose="02040503050406030204" pitchFamily="18" charset="0"/>
                <a:ea typeface="Cambria" panose="02040503050406030204" pitchFamily="18" charset="0"/>
              </a:rPr>
              <a:t>Mengidentifikasi berbagai potensi wisata </a:t>
            </a:r>
            <a:r>
              <a:rPr lang="fi-FI" dirty="0" smtClean="0">
                <a:latin typeface="Cambria" panose="02040503050406030204" pitchFamily="18" charset="0"/>
                <a:ea typeface="Cambria" panose="02040503050406030204" pitchFamily="18" charset="0"/>
              </a:rPr>
              <a:t>budaya dan permasalahannya</a:t>
            </a:r>
          </a:p>
          <a:p>
            <a:pPr marL="285750" indent="-285750">
              <a:lnSpc>
                <a:spcPts val="2400"/>
              </a:lnSpc>
              <a:buFont typeface="Arial" pitchFamily="34" charset="0"/>
              <a:buChar char="•"/>
            </a:pPr>
            <a:r>
              <a:rPr lang="fi-FI" dirty="0" smtClean="0">
                <a:latin typeface="Cambria" panose="02040503050406030204" pitchFamily="18" charset="0"/>
                <a:ea typeface="Cambria" panose="02040503050406030204" pitchFamily="18" charset="0"/>
              </a:rPr>
              <a:t>Mendeliniasikan </a:t>
            </a:r>
            <a:r>
              <a:rPr lang="fi-FI" dirty="0">
                <a:latin typeface="Cambria" panose="02040503050406030204" pitchFamily="18" charset="0"/>
                <a:ea typeface="Cambria" panose="02040503050406030204" pitchFamily="18" charset="0"/>
              </a:rPr>
              <a:t>peta </a:t>
            </a:r>
            <a:r>
              <a:rPr lang="fi-FI" dirty="0" smtClean="0">
                <a:latin typeface="Cambria" panose="02040503050406030204" pitchFamily="18" charset="0"/>
                <a:ea typeface="Cambria" panose="02040503050406030204" pitchFamily="18" charset="0"/>
              </a:rPr>
              <a:t>potensi </a:t>
            </a:r>
            <a:r>
              <a:rPr lang="fi-FI" dirty="0">
                <a:latin typeface="Cambria" panose="02040503050406030204" pitchFamily="18" charset="0"/>
                <a:ea typeface="Cambria" panose="02040503050406030204" pitchFamily="18" charset="0"/>
              </a:rPr>
              <a:t>baik inti maupun penunjang yang akan </a:t>
            </a:r>
            <a:r>
              <a:rPr lang="fi-FI" dirty="0" smtClean="0">
                <a:latin typeface="Cambria" panose="02040503050406030204" pitchFamily="18" charset="0"/>
                <a:ea typeface="Cambria" panose="02040503050406030204" pitchFamily="18" charset="0"/>
              </a:rPr>
              <a:t>dikembangkan</a:t>
            </a:r>
          </a:p>
          <a:p>
            <a:pPr marL="285750" indent="-285750">
              <a:lnSpc>
                <a:spcPts val="2400"/>
              </a:lnSpc>
              <a:buFont typeface="Arial" pitchFamily="34" charset="0"/>
              <a:buChar char="•"/>
            </a:pPr>
            <a:r>
              <a:rPr lang="fi-FI" dirty="0" smtClean="0">
                <a:latin typeface="Cambria" panose="02040503050406030204" pitchFamily="18" charset="0"/>
                <a:ea typeface="Cambria" panose="02040503050406030204" pitchFamily="18" charset="0"/>
              </a:rPr>
              <a:t>Memetakan </a:t>
            </a:r>
            <a:r>
              <a:rPr lang="fi-FI" dirty="0">
                <a:latin typeface="Cambria" panose="02040503050406030204" pitchFamily="18" charset="0"/>
                <a:ea typeface="Cambria" panose="02040503050406030204" pitchFamily="18" charset="0"/>
              </a:rPr>
              <a:t>kebutuhan lahan, kebutuhan sarana prasarana dan siteplan kawasan </a:t>
            </a:r>
            <a:r>
              <a:rPr lang="fi-FI" dirty="0" smtClean="0">
                <a:latin typeface="Cambria" panose="02040503050406030204" pitchFamily="18" charset="0"/>
                <a:ea typeface="Cambria" panose="02040503050406030204" pitchFamily="18" charset="0"/>
              </a:rPr>
              <a:t>pada</a:t>
            </a:r>
          </a:p>
          <a:p>
            <a:pPr marL="285750" indent="-285750">
              <a:lnSpc>
                <a:spcPts val="2400"/>
              </a:lnSpc>
              <a:buFont typeface="Arial" pitchFamily="34" charset="0"/>
              <a:buChar char="•"/>
            </a:pPr>
            <a:r>
              <a:rPr lang="fi-FI" dirty="0" smtClean="0">
                <a:latin typeface="Cambria" panose="02040503050406030204" pitchFamily="18" charset="0"/>
                <a:ea typeface="Cambria" panose="02040503050406030204" pitchFamily="18" charset="0"/>
              </a:rPr>
              <a:t>Arahan </a:t>
            </a:r>
            <a:r>
              <a:rPr lang="fi-FI" dirty="0">
                <a:latin typeface="Cambria" panose="02040503050406030204" pitchFamily="18" charset="0"/>
                <a:ea typeface="Cambria" panose="02040503050406030204" pitchFamily="18" charset="0"/>
              </a:rPr>
              <a:t>kebijakan dan strategi pengembangan Kawasan dengan beberapa skema pendanaan dan Kerjasama;</a:t>
            </a:r>
          </a:p>
          <a:p>
            <a:pPr marL="285750" indent="-285750">
              <a:lnSpc>
                <a:spcPts val="2400"/>
              </a:lnSpc>
              <a:buFont typeface="Arial" pitchFamily="34" charset="0"/>
              <a:buChar char="•"/>
            </a:pPr>
            <a:r>
              <a:rPr lang="fi-FI" dirty="0">
                <a:latin typeface="Cambria" panose="02040503050406030204" pitchFamily="18" charset="0"/>
                <a:ea typeface="Cambria" panose="02040503050406030204" pitchFamily="18" charset="0"/>
              </a:rPr>
              <a:t>Arahan keberlanjutan pengelolaan obyek wisata;</a:t>
            </a:r>
          </a:p>
          <a:p>
            <a:pPr marL="285750" indent="-285750">
              <a:lnSpc>
                <a:spcPts val="2400"/>
              </a:lnSpc>
              <a:buFont typeface="Arial" pitchFamily="34" charset="0"/>
              <a:buChar char="•"/>
            </a:pPr>
            <a:r>
              <a:rPr lang="fi-FI" dirty="0">
                <a:latin typeface="Cambria" panose="02040503050406030204" pitchFamily="18" charset="0"/>
                <a:ea typeface="Cambria" panose="02040503050406030204" pitchFamily="18" charset="0"/>
              </a:rPr>
              <a:t>Menyusun Masterplan Pembangunan Destinasi </a:t>
            </a:r>
            <a:r>
              <a:rPr lang="fi-FI" dirty="0" smtClean="0">
                <a:latin typeface="Cambria" panose="02040503050406030204" pitchFamily="18" charset="0"/>
                <a:ea typeface="Cambria" panose="02040503050406030204" pitchFamily="18" charset="0"/>
              </a:rPr>
              <a:t>Desa Wisata Budaya</a:t>
            </a:r>
          </a:p>
          <a:p>
            <a:pPr marL="285750" indent="-285750">
              <a:lnSpc>
                <a:spcPts val="2400"/>
              </a:lnSpc>
              <a:buFont typeface="Arial" pitchFamily="34" charset="0"/>
              <a:buChar char="•"/>
            </a:pPr>
            <a:r>
              <a:rPr lang="fi-FI" dirty="0" smtClean="0">
                <a:latin typeface="Cambria" panose="02040503050406030204" pitchFamily="18" charset="0"/>
                <a:ea typeface="Cambria" panose="02040503050406030204" pitchFamily="18" charset="0"/>
              </a:rPr>
              <a:t>Menyusun </a:t>
            </a:r>
            <a:r>
              <a:rPr lang="fi-FI" dirty="0">
                <a:latin typeface="Cambria" panose="02040503050406030204" pitchFamily="18" charset="0"/>
                <a:ea typeface="Cambria" panose="02040503050406030204" pitchFamily="18" charset="0"/>
              </a:rPr>
              <a:t>rencana tindak (Action Plan</a:t>
            </a:r>
            <a:r>
              <a:rPr lang="fi-FI" dirty="0" smtClean="0">
                <a:latin typeface="Cambria" panose="02040503050406030204" pitchFamily="18" charset="0"/>
                <a:ea typeface="Cambria" panose="02040503050406030204" pitchFamily="18" charset="0"/>
              </a:rPr>
              <a:t>)</a:t>
            </a:r>
            <a:endParaRPr lang="fi-FI" dirty="0">
              <a:latin typeface="Cambria" panose="02040503050406030204" pitchFamily="18" charset="0"/>
              <a:ea typeface="Cambria" panose="02040503050406030204" pitchFamily="18" charset="0"/>
            </a:endParaRPr>
          </a:p>
        </p:txBody>
      </p:sp>
      <p:sp>
        <p:nvSpPr>
          <p:cNvPr id="8" name="Rectangle 7"/>
          <p:cNvSpPr/>
          <p:nvPr/>
        </p:nvSpPr>
        <p:spPr>
          <a:xfrm>
            <a:off x="2821713" y="580878"/>
            <a:ext cx="1272336" cy="523220"/>
          </a:xfrm>
          <a:prstGeom prst="rect">
            <a:avLst/>
          </a:prstGeom>
        </p:spPr>
        <p:txBody>
          <a:bodyPr wrap="none">
            <a:spAutoFit/>
          </a:bodyPr>
          <a:lstStyle/>
          <a:p>
            <a:r>
              <a:rPr lang="en-US" sz="2800" b="1" dirty="0" err="1"/>
              <a:t>Tujuan</a:t>
            </a:r>
            <a:r>
              <a:rPr lang="en-US" sz="2800" b="1" dirty="0"/>
              <a:t> </a:t>
            </a:r>
          </a:p>
        </p:txBody>
      </p:sp>
      <p:grpSp>
        <p:nvGrpSpPr>
          <p:cNvPr id="9" name="Group 8"/>
          <p:cNvGrpSpPr/>
          <p:nvPr/>
        </p:nvGrpSpPr>
        <p:grpSpPr>
          <a:xfrm>
            <a:off x="1787490" y="325376"/>
            <a:ext cx="1034223" cy="1034223"/>
            <a:chOff x="144215" y="34243"/>
            <a:chExt cx="1034223" cy="1034223"/>
          </a:xfrm>
        </p:grpSpPr>
        <p:sp>
          <p:nvSpPr>
            <p:cNvPr id="10" name="Oval 9"/>
            <p:cNvSpPr/>
            <p:nvPr/>
          </p:nvSpPr>
          <p:spPr>
            <a:xfrm>
              <a:off x="144215" y="34243"/>
              <a:ext cx="1034223" cy="103422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000" dirty="0"/>
            </a:p>
          </p:txBody>
        </p:sp>
        <p:sp>
          <p:nvSpPr>
            <p:cNvPr id="11" name="Rectangle 10"/>
            <p:cNvSpPr/>
            <p:nvPr/>
          </p:nvSpPr>
          <p:spPr>
            <a:xfrm>
              <a:off x="263489" y="152400"/>
              <a:ext cx="867545" cy="707886"/>
            </a:xfrm>
            <a:prstGeom prst="rect">
              <a:avLst/>
            </a:prstGeom>
          </p:spPr>
          <p:txBody>
            <a:bodyPr wrap="none">
              <a:spAutoFit/>
            </a:bodyPr>
            <a:lstStyle/>
            <a:p>
              <a:r>
                <a:rPr lang="en-US" sz="4000" b="1" dirty="0"/>
                <a:t>2</a:t>
              </a:r>
              <a:r>
                <a:rPr lang="id-ID" sz="4000" b="1" dirty="0"/>
                <a:t>.2</a:t>
              </a:r>
              <a:endParaRPr lang="en-US" sz="4000" b="1" dirty="0"/>
            </a:p>
          </p:txBody>
        </p:sp>
      </p:grpSp>
    </p:spTree>
    <p:extLst>
      <p:ext uri="{BB962C8B-B14F-4D97-AF65-F5344CB8AC3E}">
        <p14:creationId xmlns:p14="http://schemas.microsoft.com/office/powerpoint/2010/main" val="23783861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2994</TotalTime>
  <Words>2165</Words>
  <Application>Microsoft Office PowerPoint</Application>
  <PresentationFormat>Widescreen</PresentationFormat>
  <Paragraphs>278</Paragraphs>
  <Slides>37</Slides>
  <Notes>1</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Cambria</vt:lpstr>
      <vt:lpstr>HelvLight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Tahap Persiapan I</vt:lpstr>
      <vt:lpstr>Tahap Persiapan II</vt:lpstr>
      <vt:lpstr>Potensi Setiap Padukuhan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122</cp:revision>
  <dcterms:created xsi:type="dcterms:W3CDTF">2022-05-23T04:27:18Z</dcterms:created>
  <dcterms:modified xsi:type="dcterms:W3CDTF">2022-09-30T01:45:47Z</dcterms:modified>
</cp:coreProperties>
</file>